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  <p:sldMasterId id="2147483648" r:id="rId5"/>
    <p:sldMasterId id="2147483669" r:id="rId6"/>
  </p:sldMasterIdLst>
  <p:notesMasterIdLst>
    <p:notesMasterId r:id="rId24"/>
  </p:notesMasterIdLst>
  <p:sldIdLst>
    <p:sldId id="256" r:id="rId7"/>
    <p:sldId id="271" r:id="rId8"/>
    <p:sldId id="258" r:id="rId9"/>
    <p:sldId id="270" r:id="rId10"/>
    <p:sldId id="260" r:id="rId11"/>
    <p:sldId id="259" r:id="rId12"/>
    <p:sldId id="265" r:id="rId13"/>
    <p:sldId id="264" r:id="rId14"/>
    <p:sldId id="267" r:id="rId15"/>
    <p:sldId id="263" r:id="rId16"/>
    <p:sldId id="262" r:id="rId17"/>
    <p:sldId id="266" r:id="rId18"/>
    <p:sldId id="268" r:id="rId19"/>
    <p:sldId id="261" r:id="rId20"/>
    <p:sldId id="269" r:id="rId21"/>
    <p:sldId id="272" r:id="rId22"/>
    <p:sldId id="274" r:id="rId2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DB1544-769F-B14E-18C8-E0678D932546}" v="2" dt="2025-10-16T09:00:44.807"/>
    <p1510:client id="{62E47003-7ED8-5743-9BFB-9381F14AABED}" v="7" dt="2025-10-14T09:02:55.500"/>
  </p1510:revLst>
</p1510:revInfo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320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FEF93-4113-46D8-AF4D-D9A154297CAB}" type="datetimeFigureOut">
              <a:rPr lang="nb-NO" smtClean="0"/>
              <a:t>22.10.2025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C5F8F-847A-4110-B1F5-69DF3EB1E2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4630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Husk å gjøre opptak av </a:t>
            </a:r>
            <a:r>
              <a:rPr lang="nb-NO" err="1"/>
              <a:t>Webinaret</a:t>
            </a:r>
            <a:r>
              <a:rPr lang="nb-NO"/>
              <a:t>! </a:t>
            </a:r>
          </a:p>
          <a:p>
            <a:endParaRPr lang="nb-NO"/>
          </a:p>
          <a:p>
            <a:r>
              <a:rPr lang="nb-NO"/>
              <a:t>Presenter hvem som snakker. Lisbeth – Senior forretningskonsulent Oseberg i 9 år Tidligere regnskap, </a:t>
            </a:r>
            <a:r>
              <a:rPr lang="nb-NO" err="1"/>
              <a:t>controller</a:t>
            </a:r>
            <a:r>
              <a:rPr lang="nb-NO"/>
              <a:t>. (Mest finans - </a:t>
            </a:r>
            <a:r>
              <a:rPr lang="nb-NO" err="1"/>
              <a:t>AutoBank</a:t>
            </a:r>
            <a:r>
              <a:rPr lang="nb-NO"/>
              <a:t>, </a:t>
            </a:r>
            <a:r>
              <a:rPr lang="nb-NO" err="1"/>
              <a:t>mva</a:t>
            </a:r>
            <a:r>
              <a:rPr lang="nb-NO"/>
              <a:t>, SAF-t rapportering til myndighetene)</a:t>
            </a:r>
          </a:p>
          <a:p>
            <a:r>
              <a:rPr lang="nb-NO"/>
              <a:t>Håper Noe nyttig for deg og din bedrift. Nytt for noen, noen har sett deler av funksjonaliteten før. Send inn i QA spørsmål eller kommentarer, så ser vi hva vi rekker. </a:t>
            </a:r>
            <a:r>
              <a:rPr lang="nb-NO">
                <a:solidFill>
                  <a:srgbClr val="FF0000"/>
                </a:solidFill>
              </a:rPr>
              <a:t>Notere ned underveis – legge inn til slutt.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C5F8F-847A-4110-B1F5-69DF3EB1E29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801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Kan </a:t>
            </a:r>
            <a:r>
              <a:rPr lang="en-US" err="1">
                <a:latin typeface="Calibri"/>
                <a:ea typeface="Calibri"/>
                <a:cs typeface="Calibri"/>
              </a:rPr>
              <a:t>brukes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på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både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kunder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og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leverandører</a:t>
            </a:r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 err="1">
                <a:latin typeface="Calibri"/>
                <a:ea typeface="Calibri"/>
                <a:cs typeface="Calibri"/>
              </a:rPr>
              <a:t>Brukes</a:t>
            </a:r>
            <a:r>
              <a:rPr lang="en-US">
                <a:latin typeface="Calibri"/>
                <a:ea typeface="Calibri"/>
                <a:cs typeface="Calibri"/>
              </a:rPr>
              <a:t> for å ha </a:t>
            </a:r>
            <a:r>
              <a:rPr lang="en-US" err="1">
                <a:latin typeface="Calibri"/>
                <a:ea typeface="Calibri"/>
                <a:cs typeface="Calibri"/>
              </a:rPr>
              <a:t>ekstra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kontroll</a:t>
            </a:r>
            <a:r>
              <a:rPr lang="en-US">
                <a:latin typeface="Calibri"/>
                <a:ea typeface="Calibri"/>
                <a:cs typeface="Calibri"/>
              </a:rPr>
              <a:t>  </a:t>
            </a:r>
            <a:r>
              <a:rPr lang="en-US" err="1">
                <a:latin typeface="Calibri"/>
                <a:ea typeface="Calibri"/>
                <a:cs typeface="Calibri"/>
              </a:rPr>
              <a:t>på</a:t>
            </a:r>
            <a:r>
              <a:rPr lang="en-US">
                <a:latin typeface="Calibri"/>
                <a:ea typeface="Calibri"/>
                <a:cs typeface="Calibri"/>
              </a:rPr>
              <a:t> store </a:t>
            </a:r>
            <a:r>
              <a:rPr lang="en-US" err="1">
                <a:latin typeface="Calibri"/>
                <a:ea typeface="Calibri"/>
                <a:cs typeface="Calibri"/>
              </a:rPr>
              <a:t>utbetalinger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til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kunder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eller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leverandører</a:t>
            </a:r>
            <a:r>
              <a:rPr lang="en-US">
                <a:latin typeface="Calibri"/>
                <a:ea typeface="Calibri"/>
                <a:cs typeface="Calibri"/>
              </a:rPr>
              <a:t>. Per </a:t>
            </a:r>
            <a:r>
              <a:rPr lang="en-US" err="1">
                <a:latin typeface="Calibri"/>
                <a:ea typeface="Calibri"/>
                <a:cs typeface="Calibri"/>
              </a:rPr>
              <a:t>transakjson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C5F8F-847A-4110-B1F5-69DF3EB1E29F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1123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Venter </a:t>
            </a:r>
            <a:r>
              <a:rPr lang="en-US" err="1">
                <a:latin typeface="Calibri"/>
                <a:ea typeface="Calibri"/>
                <a:cs typeface="Calibri"/>
              </a:rPr>
              <a:t>ofte</a:t>
            </a:r>
            <a:r>
              <a:rPr lang="en-US">
                <a:latin typeface="Calibri"/>
                <a:ea typeface="Calibri"/>
                <a:cs typeface="Calibri"/>
              </a:rPr>
              <a:t> med å </a:t>
            </a:r>
            <a:r>
              <a:rPr lang="en-US" err="1">
                <a:latin typeface="Calibri"/>
                <a:ea typeface="Calibri"/>
                <a:cs typeface="Calibri"/>
              </a:rPr>
              <a:t>sette</a:t>
            </a:r>
            <a:r>
              <a:rPr lang="en-US">
                <a:latin typeface="Calibri"/>
                <a:ea typeface="Calibri"/>
                <a:cs typeface="Calibri"/>
              </a:rPr>
              <a:t> det </a:t>
            </a:r>
            <a:r>
              <a:rPr lang="en-US" err="1">
                <a:latin typeface="Calibri"/>
                <a:ea typeface="Calibri"/>
                <a:cs typeface="Calibri"/>
              </a:rPr>
              <a:t>på</a:t>
            </a:r>
            <a:r>
              <a:rPr lang="en-US">
                <a:latin typeface="Calibri"/>
                <a:ea typeface="Calibri"/>
                <a:cs typeface="Calibri"/>
              </a:rPr>
              <a:t>. </a:t>
            </a:r>
            <a:r>
              <a:rPr lang="en-US" err="1">
                <a:latin typeface="Calibri"/>
                <a:ea typeface="Calibri"/>
                <a:cs typeface="Calibri"/>
              </a:rPr>
              <a:t>Tidsbesparende</a:t>
            </a:r>
            <a:r>
              <a:rPr lang="en-US">
                <a:latin typeface="Calibri"/>
                <a:ea typeface="Calibri"/>
                <a:cs typeface="Calibri"/>
              </a:rPr>
              <a:t>. Vi </a:t>
            </a:r>
            <a:r>
              <a:rPr lang="en-US" err="1">
                <a:latin typeface="Calibri"/>
                <a:ea typeface="Calibri"/>
                <a:cs typeface="Calibri"/>
              </a:rPr>
              <a:t>har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dokumentasjon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på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dette</a:t>
            </a:r>
            <a:r>
              <a:rPr lang="en-US">
                <a:latin typeface="Calibri"/>
                <a:ea typeface="Calibri"/>
                <a:cs typeface="Calibri"/>
              </a:rPr>
              <a:t>, men ta </a:t>
            </a:r>
            <a:r>
              <a:rPr lang="en-US" err="1">
                <a:latin typeface="Calibri"/>
                <a:ea typeface="Calibri"/>
                <a:cs typeface="Calibri"/>
              </a:rPr>
              <a:t>kontakt</a:t>
            </a:r>
            <a:r>
              <a:rPr lang="en-US">
                <a:latin typeface="Calibri"/>
                <a:ea typeface="Calibri"/>
                <a:cs typeface="Calibri"/>
              </a:rPr>
              <a:t> om </a:t>
            </a:r>
            <a:r>
              <a:rPr lang="en-US" err="1">
                <a:latin typeface="Calibri"/>
                <a:ea typeface="Calibri"/>
                <a:cs typeface="Calibri"/>
              </a:rPr>
              <a:t>dere</a:t>
            </a:r>
            <a:r>
              <a:rPr lang="en-US">
                <a:latin typeface="Calibri"/>
                <a:ea typeface="Calibri"/>
                <a:cs typeface="Calibri"/>
              </a:rPr>
              <a:t> er </a:t>
            </a:r>
            <a:r>
              <a:rPr lang="en-US" err="1">
                <a:latin typeface="Calibri"/>
                <a:ea typeface="Calibri"/>
                <a:cs typeface="Calibri"/>
              </a:rPr>
              <a:t>usikre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på</a:t>
            </a:r>
            <a:r>
              <a:rPr lang="en-US">
                <a:latin typeface="Calibri"/>
                <a:ea typeface="Calibri"/>
                <a:cs typeface="Calibri"/>
              </a:rPr>
              <a:t> å </a:t>
            </a:r>
            <a:r>
              <a:rPr lang="en-US" err="1">
                <a:latin typeface="Calibri"/>
                <a:ea typeface="Calibri"/>
                <a:cs typeface="Calibri"/>
              </a:rPr>
              <a:t>sette</a:t>
            </a:r>
            <a:r>
              <a:rPr lang="en-US">
                <a:latin typeface="Calibri"/>
                <a:ea typeface="Calibri"/>
                <a:cs typeface="Calibri"/>
              </a:rPr>
              <a:t> det opp.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C5F8F-847A-4110-B1F5-69DF3EB1E29F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5962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solidFill>
                  <a:srgbClr val="FF0000"/>
                </a:solidFill>
              </a:rPr>
              <a:t>Forsiden</a:t>
            </a:r>
            <a:endParaRPr lang="en-US">
              <a:solidFill>
                <a:srgbClr val="FF0000"/>
              </a:solidFill>
            </a:endParaRPr>
          </a:p>
          <a:p>
            <a:r>
              <a:rPr lang="nb-NO"/>
              <a:t>Personlig innstillinger. Saldo, Her er det mye som </a:t>
            </a:r>
            <a:r>
              <a:rPr lang="nb-NO" err="1"/>
              <a:t>ikkje</a:t>
            </a:r>
            <a:r>
              <a:rPr lang="nb-NO"/>
              <a:t> er bokført. </a:t>
            </a:r>
            <a:endParaRPr lang="en-US"/>
          </a:p>
          <a:p>
            <a:r>
              <a:rPr lang="nb-NO"/>
              <a:t>Den observante seer Automatisert.</a:t>
            </a:r>
          </a:p>
          <a:p>
            <a:r>
              <a:rPr lang="nb-NO"/>
              <a:t>Neste slide viser HUB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C5F8F-847A-4110-B1F5-69DF3EB1E29F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4565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b-NO"/>
              <a:t>Først ut er avstemming. </a:t>
            </a:r>
          </a:p>
          <a:p>
            <a:pPr marL="228600" indent="-228600">
              <a:buFont typeface="Arial"/>
              <a:buChar char="•"/>
            </a:pPr>
            <a:r>
              <a:rPr lang="nb-NO"/>
              <a:t>raskere og mulighet til å spesifisere hva </a:t>
            </a:r>
            <a:r>
              <a:rPr lang="nb-NO" err="1"/>
              <a:t>AutoBank</a:t>
            </a:r>
            <a:r>
              <a:rPr lang="nb-NO"/>
              <a:t> skal matche på om ikke KID</a:t>
            </a:r>
          </a:p>
          <a:p>
            <a:pPr marL="228600" indent="-228600">
              <a:buAutoNum type="arabicPeriod"/>
            </a:pP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C5F8F-847A-4110-B1F5-69DF3EB1E29F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9781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Fordeler  ved bruk av kundeportalen:</a:t>
            </a:r>
            <a:br>
              <a:rPr lang="nb-NO">
                <a:cs typeface="+mn-lt"/>
              </a:rPr>
            </a:br>
            <a:r>
              <a:rPr lang="nb-NO"/>
              <a:t>- Får registrert sak med referansenummer som du kan opplyse om for raskere oppfølging. Når alle, satt til rett person. SLA avtale kommer automatisk opp. Andre i bedriften får innsyn i saken.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C5F8F-847A-4110-B1F5-69DF3EB1E29F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1133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err="1"/>
              <a:t>Brukerveildning</a:t>
            </a:r>
            <a:r>
              <a:rPr lang="nb-NO"/>
              <a:t> oppdateres jevnlig – Vi kommer også til å ha et introduksjonskurs i </a:t>
            </a:r>
            <a:r>
              <a:rPr lang="nb-NO" err="1"/>
              <a:t>AutoBank</a:t>
            </a:r>
            <a:r>
              <a:rPr lang="nb-NO"/>
              <a:t> og mer videregående kurs. Som dere vil få invitasjon til – oppfriskning eller nye i </a:t>
            </a:r>
            <a:r>
              <a:rPr lang="nb-NO" err="1"/>
              <a:t>AutoBank</a:t>
            </a:r>
            <a:r>
              <a:rPr lang="nb-NO"/>
              <a:t>. Jobbe smart. </a:t>
            </a:r>
            <a:r>
              <a:rPr lang="nb-NO">
                <a:solidFill>
                  <a:srgbClr val="FF0000"/>
                </a:solidFill>
              </a:rPr>
              <a:t>Ta kontakt!</a:t>
            </a:r>
          </a:p>
          <a:p>
            <a:r>
              <a:rPr lang="nb-NO"/>
              <a:t>Forsiden – ser man nyheter. Fremover oppdateres det ved nye </a:t>
            </a:r>
            <a:r>
              <a:rPr lang="nb-NO" err="1"/>
              <a:t>releaser</a:t>
            </a:r>
            <a:r>
              <a:rPr lang="nb-NO"/>
              <a:t>. Brukerdokumentasjon oppdateres med en endringslogg. </a:t>
            </a:r>
          </a:p>
          <a:p>
            <a:r>
              <a:rPr lang="nb-NO"/>
              <a:t>Dere får tilgang til videoen. Sender ut spørreskjema - Om nyttig.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C5F8F-847A-4110-B1F5-69DF3EB1E29F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8076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err="1"/>
              <a:t>SumanGo</a:t>
            </a:r>
            <a:r>
              <a:rPr lang="nb-NO"/>
              <a:t> </a:t>
            </a:r>
            <a:r>
              <a:rPr lang="nb-NO" err="1"/>
              <a:t>AutoBank</a:t>
            </a:r>
            <a:r>
              <a:rPr lang="nb-NO"/>
              <a:t> – datterselskap av Oseberg. Utviklet løsningen</a:t>
            </a:r>
          </a:p>
          <a:p>
            <a:r>
              <a:rPr lang="nb-NO"/>
              <a:t>800 selskaper i ulike bransjer</a:t>
            </a:r>
          </a:p>
          <a:p>
            <a:r>
              <a:rPr lang="nb-NO"/>
              <a:t>Stadig utvikles ny </a:t>
            </a:r>
            <a:r>
              <a:rPr lang="nb-NO" err="1"/>
              <a:t>funskjonalitet</a:t>
            </a:r>
            <a:r>
              <a:rPr lang="nb-NO"/>
              <a:t> for å gjøre det enda mer lettvint og tidsbesparende. 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C5F8F-847A-4110-B1F5-69DF3EB1E29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1166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Vi </a:t>
            </a:r>
            <a:r>
              <a:rPr lang="en-US" err="1">
                <a:latin typeface="Calibri"/>
                <a:ea typeface="Calibri"/>
                <a:cs typeface="Calibri"/>
              </a:rPr>
              <a:t>som</a:t>
            </a:r>
            <a:r>
              <a:rPr lang="en-US">
                <a:latin typeface="Calibri"/>
                <a:ea typeface="Calibri"/>
                <a:cs typeface="Calibri"/>
              </a:rPr>
              <a:t> jobber </a:t>
            </a:r>
            <a:r>
              <a:rPr lang="en-US" err="1">
                <a:latin typeface="Calibri"/>
                <a:ea typeface="Calibri"/>
                <a:cs typeface="Calibri"/>
              </a:rPr>
              <a:t>mest</a:t>
            </a:r>
            <a:r>
              <a:rPr lang="en-US">
                <a:latin typeface="Calibri"/>
                <a:ea typeface="Calibri"/>
                <a:cs typeface="Calibri"/>
              </a:rPr>
              <a:t> med </a:t>
            </a:r>
            <a:r>
              <a:rPr lang="en-US" err="1">
                <a:latin typeface="Calibri"/>
                <a:ea typeface="Calibri"/>
                <a:cs typeface="Calibri"/>
              </a:rPr>
              <a:t>AutoBank</a:t>
            </a:r>
            <a:r>
              <a:rPr lang="en-US">
                <a:latin typeface="Calibri"/>
                <a:ea typeface="Calibri"/>
                <a:cs typeface="Calibri"/>
              </a:rPr>
              <a:t> I Oseberg.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 Kathrine 1.linje. Øystein er </a:t>
            </a:r>
            <a:r>
              <a:rPr lang="en-US" err="1">
                <a:latin typeface="Calibri"/>
                <a:ea typeface="Calibri"/>
                <a:cs typeface="Calibri"/>
              </a:rPr>
              <a:t>kvotert</a:t>
            </a:r>
            <a:r>
              <a:rPr lang="en-US">
                <a:latin typeface="Calibri"/>
                <a:ea typeface="Calibri"/>
                <a:cs typeface="Calibri"/>
              </a:rPr>
              <a:t> inn. Halve </a:t>
            </a:r>
            <a:r>
              <a:rPr lang="en-US" err="1">
                <a:latin typeface="Calibri"/>
                <a:ea typeface="Calibri"/>
                <a:cs typeface="Calibri"/>
              </a:rPr>
              <a:t>livet</a:t>
            </a:r>
            <a:r>
              <a:rPr lang="en-US">
                <a:latin typeface="Calibri"/>
                <a:ea typeface="Calibri"/>
                <a:cs typeface="Calibri"/>
              </a:rPr>
              <a:t>. </a:t>
            </a:r>
            <a:r>
              <a:rPr lang="en-US" err="1">
                <a:latin typeface="Calibri"/>
                <a:ea typeface="Calibri"/>
                <a:cs typeface="Calibri"/>
              </a:rPr>
              <a:t>Gjette</a:t>
            </a:r>
            <a:r>
              <a:rPr lang="en-US">
                <a:latin typeface="Calibri"/>
                <a:ea typeface="Calibri"/>
                <a:cs typeface="Calibri"/>
              </a:rPr>
              <a:t>!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June – </a:t>
            </a:r>
            <a:r>
              <a:rPr lang="en-US" err="1">
                <a:latin typeface="Calibri"/>
                <a:ea typeface="Calibri"/>
                <a:cs typeface="Calibri"/>
              </a:rPr>
              <a:t>interaktiv</a:t>
            </a:r>
            <a:r>
              <a:rPr lang="en-US">
                <a:latin typeface="Calibri"/>
                <a:ea typeface="Calibri"/>
                <a:cs typeface="Calibri"/>
              </a:rPr>
              <a:t> dialog.  </a:t>
            </a:r>
            <a:r>
              <a:rPr lang="en-US" err="1">
                <a:latin typeface="Calibri"/>
                <a:ea typeface="Calibri"/>
                <a:cs typeface="Calibri"/>
              </a:rPr>
              <a:t>presentere</a:t>
            </a:r>
            <a:r>
              <a:rPr lang="en-US">
                <a:latin typeface="Calibri"/>
                <a:ea typeface="Calibri"/>
                <a:cs typeface="Calibri"/>
              </a:rPr>
              <a:t> seg </a:t>
            </a:r>
            <a:r>
              <a:rPr lang="en-US" err="1">
                <a:latin typeface="Calibri"/>
                <a:ea typeface="Calibri"/>
                <a:cs typeface="Calibri"/>
              </a:rPr>
              <a:t>selv</a:t>
            </a:r>
            <a:r>
              <a:rPr lang="en-US">
                <a:latin typeface="Calibri"/>
                <a:ea typeface="Calibri"/>
                <a:cs typeface="Calibri"/>
              </a:rPr>
              <a:t> – </a:t>
            </a:r>
            <a:r>
              <a:rPr lang="en-US" err="1">
                <a:latin typeface="Calibri"/>
                <a:ea typeface="Calibri"/>
                <a:cs typeface="Calibri"/>
              </a:rPr>
              <a:t>videre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til</a:t>
            </a:r>
            <a:r>
              <a:rPr lang="en-US">
                <a:latin typeface="Calibri"/>
                <a:ea typeface="Calibri"/>
                <a:cs typeface="Calibri"/>
              </a:rPr>
              <a:t> Heidi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Neste slide: </a:t>
            </a:r>
            <a:r>
              <a:rPr lang="en-US" err="1">
                <a:latin typeface="Calibri"/>
                <a:ea typeface="Calibri"/>
                <a:cs typeface="Calibri"/>
              </a:rPr>
              <a:t>Så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hva</a:t>
            </a:r>
            <a:r>
              <a:rPr lang="en-US">
                <a:latin typeface="Calibri"/>
                <a:ea typeface="Calibri"/>
                <a:cs typeface="Calibri"/>
              </a:rPr>
              <a:t> er </a:t>
            </a:r>
            <a:r>
              <a:rPr lang="en-US" err="1">
                <a:latin typeface="Calibri"/>
                <a:ea typeface="Calibri"/>
                <a:cs typeface="Calibri"/>
              </a:rPr>
              <a:t>nytt</a:t>
            </a:r>
            <a:r>
              <a:rPr lang="en-US">
                <a:latin typeface="Calibri"/>
                <a:ea typeface="Calibri"/>
                <a:cs typeface="Calibri"/>
              </a:rPr>
              <a:t>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C5F8F-847A-4110-B1F5-69DF3EB1E29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9239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En del </a:t>
            </a:r>
            <a:r>
              <a:rPr lang="en-US" err="1">
                <a:latin typeface="Calibri"/>
                <a:ea typeface="Calibri"/>
                <a:cs typeface="Calibri"/>
              </a:rPr>
              <a:t>som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allerde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bruker</a:t>
            </a:r>
            <a:r>
              <a:rPr lang="en-US">
                <a:latin typeface="Calibri"/>
                <a:ea typeface="Calibri"/>
                <a:cs typeface="Calibri"/>
              </a:rPr>
              <a:t> – </a:t>
            </a:r>
            <a:r>
              <a:rPr lang="en-US" err="1">
                <a:latin typeface="Calibri"/>
                <a:ea typeface="Calibri"/>
                <a:cs typeface="Calibri"/>
              </a:rPr>
              <a:t>Vært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lenge</a:t>
            </a:r>
            <a:r>
              <a:rPr lang="en-US">
                <a:latin typeface="Calibri"/>
                <a:ea typeface="Calibri"/>
                <a:cs typeface="Calibri"/>
              </a:rPr>
              <a:t>, men </a:t>
            </a:r>
            <a:r>
              <a:rPr lang="en-US" err="1">
                <a:latin typeface="Calibri"/>
                <a:ea typeface="Calibri"/>
                <a:cs typeface="Calibri"/>
              </a:rPr>
              <a:t>videreutviklet</a:t>
            </a:r>
            <a:r>
              <a:rPr lang="en-US">
                <a:latin typeface="Calibri"/>
                <a:ea typeface="Calibri"/>
                <a:cs typeface="Calibri"/>
              </a:rPr>
              <a:t>. </a:t>
            </a:r>
            <a:r>
              <a:rPr lang="en-US" err="1">
                <a:latin typeface="Calibri"/>
                <a:ea typeface="Calibri"/>
                <a:cs typeface="Calibri"/>
              </a:rPr>
              <a:t>Presentere</a:t>
            </a:r>
            <a:r>
              <a:rPr lang="en-US">
                <a:latin typeface="Calibri"/>
                <a:ea typeface="Calibri"/>
                <a:cs typeface="Calibri"/>
              </a:rPr>
              <a:t> to nye </a:t>
            </a:r>
            <a:r>
              <a:rPr lang="en-US" err="1">
                <a:latin typeface="Calibri"/>
                <a:ea typeface="Calibri"/>
                <a:cs typeface="Calibri"/>
              </a:rPr>
              <a:t>funksjonaliteter</a:t>
            </a:r>
            <a:r>
              <a:rPr lang="en-US">
                <a:latin typeface="Calibri"/>
                <a:ea typeface="Calibri"/>
                <a:cs typeface="Calibri"/>
              </a:rPr>
              <a:t>.</a:t>
            </a:r>
          </a:p>
          <a:p>
            <a:r>
              <a:rPr lang="en-US" err="1">
                <a:latin typeface="Calibri"/>
                <a:ea typeface="Calibri"/>
                <a:cs typeface="Calibri"/>
              </a:rPr>
              <a:t>Utbetaling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til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kunder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på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lik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linje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som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leverandører</a:t>
            </a:r>
            <a:r>
              <a:rPr lang="en-US">
                <a:latin typeface="Calibri"/>
                <a:ea typeface="Calibri"/>
                <a:cs typeface="Calibri"/>
              </a:rPr>
              <a:t> - </a:t>
            </a:r>
            <a:endParaRPr lang="en-US">
              <a:latin typeface="Aptos" panose="02110004020202020204"/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Ny </a:t>
            </a:r>
            <a:r>
              <a:rPr lang="en-US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eksport</a:t>
            </a:r>
            <a:r>
              <a:rPr lang="en-US">
                <a:latin typeface="Calibri"/>
                <a:ea typeface="Calibri"/>
                <a:cs typeface="Calibri"/>
              </a:rPr>
              <a:t> – </a:t>
            </a:r>
            <a:r>
              <a:rPr lang="en-US" err="1">
                <a:latin typeface="Calibri"/>
                <a:ea typeface="Calibri"/>
                <a:cs typeface="Calibri"/>
              </a:rPr>
              <a:t>betalingsforslag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og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velge</a:t>
            </a:r>
            <a:r>
              <a:rPr lang="en-US">
                <a:latin typeface="Calibri"/>
                <a:ea typeface="Calibri"/>
                <a:cs typeface="Calibri"/>
              </a:rPr>
              <a:t> Kunde.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C5F8F-847A-4110-B1F5-69DF3EB1E29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4717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Bankoppsett</a:t>
            </a: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- </a:t>
            </a:r>
            <a:r>
              <a:rPr lang="en-US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innbetalinger</a:t>
            </a:r>
          </a:p>
          <a:p>
            <a:r>
              <a:rPr lang="en-US" dirty="0" err="1">
                <a:latin typeface="Calibri"/>
                <a:ea typeface="Calibri"/>
                <a:cs typeface="Calibri"/>
              </a:rPr>
              <a:t>Øverst</a:t>
            </a:r>
            <a:r>
              <a:rPr lang="en-US" dirty="0">
                <a:latin typeface="Calibri"/>
                <a:ea typeface="Calibri"/>
                <a:cs typeface="Calibri"/>
              </a:rPr>
              <a:t>: </a:t>
            </a:r>
            <a:r>
              <a:rPr lang="en-US" dirty="0" err="1">
                <a:latin typeface="Calibri"/>
                <a:ea typeface="Calibri"/>
                <a:cs typeface="Calibri"/>
              </a:rPr>
              <a:t>Lagrer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kontonummeret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som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kunden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betalte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fra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på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linje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nivå</a:t>
            </a:r>
            <a:r>
              <a:rPr lang="en-US" dirty="0">
                <a:latin typeface="Calibri"/>
                <a:ea typeface="Calibri"/>
                <a:cs typeface="Calibri"/>
              </a:rPr>
              <a:t>. </a:t>
            </a:r>
            <a:r>
              <a:rPr lang="en-US" dirty="0" err="1">
                <a:latin typeface="Calibri"/>
                <a:ea typeface="Calibri"/>
                <a:cs typeface="Calibri"/>
              </a:rPr>
              <a:t>Betaler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alltid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tilbake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til</a:t>
            </a:r>
            <a:r>
              <a:rPr lang="en-US" dirty="0">
                <a:latin typeface="Calibri"/>
                <a:ea typeface="Calibri"/>
                <a:cs typeface="Calibri"/>
              </a:rPr>
              <a:t> det </a:t>
            </a:r>
            <a:r>
              <a:rPr lang="en-US" dirty="0" err="1">
                <a:latin typeface="Calibri"/>
                <a:ea typeface="Calibri"/>
                <a:cs typeface="Calibri"/>
              </a:rPr>
              <a:t>kontonummeret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som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betalingen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kom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fra</a:t>
            </a:r>
            <a:endParaRPr lang="en-US" dirty="0">
              <a:latin typeface="Calibri"/>
              <a:ea typeface="Calibri"/>
              <a:cs typeface="Calibri"/>
            </a:endParaRPr>
          </a:p>
          <a:p>
            <a:r>
              <a:rPr lang="en-US" dirty="0" err="1">
                <a:latin typeface="Calibri"/>
                <a:ea typeface="Calibri"/>
                <a:cs typeface="Calibri"/>
              </a:rPr>
              <a:t>Nederst</a:t>
            </a:r>
            <a:r>
              <a:rPr lang="en-US" dirty="0">
                <a:latin typeface="Calibri"/>
                <a:ea typeface="Calibri"/>
                <a:cs typeface="Calibri"/>
              </a:rPr>
              <a:t>: </a:t>
            </a:r>
            <a:r>
              <a:rPr lang="en-US" dirty="0" err="1">
                <a:latin typeface="Calibri"/>
                <a:ea typeface="Calibri"/>
                <a:cs typeface="Calibri"/>
              </a:rPr>
              <a:t>Avhengig</a:t>
            </a:r>
            <a:r>
              <a:rPr lang="en-US" dirty="0">
                <a:latin typeface="Calibri"/>
                <a:ea typeface="Calibri"/>
                <a:cs typeface="Calibri"/>
              </a:rPr>
              <a:t> av den over er </a:t>
            </a:r>
            <a:r>
              <a:rPr lang="en-US" dirty="0" err="1">
                <a:latin typeface="Calibri"/>
                <a:ea typeface="Calibri"/>
                <a:cs typeface="Calibri"/>
              </a:rPr>
              <a:t>på</a:t>
            </a:r>
            <a:r>
              <a:rPr lang="en-US" dirty="0">
                <a:latin typeface="Calibri"/>
                <a:ea typeface="Calibri"/>
                <a:cs typeface="Calibri"/>
              </a:rPr>
              <a:t>. Setter </a:t>
            </a:r>
            <a:r>
              <a:rPr lang="en-US" dirty="0" err="1">
                <a:latin typeface="Calibri"/>
                <a:ea typeface="Calibri"/>
                <a:cs typeface="Calibri"/>
              </a:rPr>
              <a:t>kontonummeret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på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kundekortet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som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foretrukket</a:t>
            </a:r>
            <a:r>
              <a:rPr lang="en-US" dirty="0">
                <a:latin typeface="Calibri"/>
                <a:ea typeface="Calibri"/>
                <a:cs typeface="Calibri"/>
              </a:rPr>
              <a:t>. Det er </a:t>
            </a:r>
            <a:r>
              <a:rPr lang="en-US" dirty="0" err="1">
                <a:latin typeface="Calibri"/>
                <a:ea typeface="Calibri"/>
                <a:cs typeface="Calibri"/>
              </a:rPr>
              <a:t>ikke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alltid</a:t>
            </a:r>
            <a:r>
              <a:rPr lang="en-US" dirty="0">
                <a:latin typeface="Calibri"/>
                <a:ea typeface="Calibri"/>
                <a:cs typeface="Calibri"/>
              </a:rPr>
              <a:t> det er </a:t>
            </a:r>
            <a:r>
              <a:rPr lang="en-US" dirty="0" err="1">
                <a:latin typeface="Calibri"/>
                <a:ea typeface="Calibri"/>
                <a:cs typeface="Calibri"/>
              </a:rPr>
              <a:t>hensiktsmessig</a:t>
            </a:r>
            <a:r>
              <a:rPr lang="en-US" dirty="0">
                <a:latin typeface="Calibri"/>
                <a:ea typeface="Calibri"/>
                <a:cs typeface="Calibri"/>
              </a:rPr>
              <a:t> å </a:t>
            </a:r>
            <a:r>
              <a:rPr lang="en-US" dirty="0" err="1">
                <a:latin typeface="Calibri"/>
                <a:ea typeface="Calibri"/>
                <a:cs typeface="Calibri"/>
              </a:rPr>
              <a:t>bytte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ut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foretrukket</a:t>
            </a:r>
            <a:r>
              <a:rPr lang="en-US" dirty="0">
                <a:latin typeface="Calibri"/>
                <a:ea typeface="Calibri"/>
                <a:cs typeface="Calibri"/>
              </a:rPr>
              <a:t> – </a:t>
            </a:r>
            <a:r>
              <a:rPr lang="en-US" dirty="0" err="1">
                <a:latin typeface="Calibri"/>
                <a:ea typeface="Calibri"/>
                <a:cs typeface="Calibri"/>
              </a:rPr>
              <a:t>derfor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kan</a:t>
            </a:r>
            <a:r>
              <a:rPr lang="en-US" dirty="0">
                <a:latin typeface="Calibri"/>
                <a:ea typeface="Calibri"/>
                <a:cs typeface="Calibri"/>
              </a:rPr>
              <a:t> man ta stilling </a:t>
            </a:r>
            <a:r>
              <a:rPr lang="en-US" dirty="0" err="1">
                <a:latin typeface="Calibri"/>
                <a:ea typeface="Calibri"/>
                <a:cs typeface="Calibri"/>
              </a:rPr>
              <a:t>til</a:t>
            </a:r>
            <a:r>
              <a:rPr lang="en-US" dirty="0">
                <a:latin typeface="Calibri"/>
                <a:ea typeface="Calibri"/>
                <a:cs typeface="Calibri"/>
              </a:rPr>
              <a:t> det </a:t>
            </a:r>
            <a:r>
              <a:rPr lang="en-US" dirty="0" err="1">
                <a:latin typeface="Calibri"/>
                <a:ea typeface="Calibri"/>
                <a:cs typeface="Calibri"/>
              </a:rPr>
              <a:t>før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nederste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linje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hukes</a:t>
            </a:r>
            <a:r>
              <a:rPr lang="en-US" dirty="0">
                <a:latin typeface="Calibri"/>
                <a:ea typeface="Calibri"/>
                <a:cs typeface="Calibri"/>
              </a:rPr>
              <a:t> av                                      </a:t>
            </a:r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C5F8F-847A-4110-B1F5-69DF3EB1E29F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3864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Eksport</a:t>
            </a: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- </a:t>
            </a:r>
            <a:r>
              <a:rPr lang="en-US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betalingsforslag</a:t>
            </a:r>
            <a:endParaRPr lang="en-US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r>
              <a:rPr lang="en-US" err="1">
                <a:latin typeface="Calibri"/>
                <a:ea typeface="Calibri"/>
                <a:cs typeface="Calibri"/>
              </a:rPr>
              <a:t>Grunnfunksjonaliteten</a:t>
            </a:r>
            <a:r>
              <a:rPr lang="en-US">
                <a:latin typeface="Calibri"/>
                <a:ea typeface="Calibri"/>
                <a:cs typeface="Calibri"/>
              </a:rPr>
              <a:t>: </a:t>
            </a:r>
            <a:r>
              <a:rPr lang="en-US" err="1">
                <a:latin typeface="Calibri"/>
                <a:ea typeface="Calibri"/>
                <a:cs typeface="Calibri"/>
              </a:rPr>
              <a:t>Hvis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skyldig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beløp</a:t>
            </a:r>
            <a:r>
              <a:rPr lang="en-US">
                <a:latin typeface="Calibri"/>
                <a:ea typeface="Calibri"/>
                <a:cs typeface="Calibri"/>
              </a:rPr>
              <a:t> er </a:t>
            </a:r>
            <a:r>
              <a:rPr lang="en-US" err="1">
                <a:latin typeface="Calibri"/>
                <a:ea typeface="Calibri"/>
                <a:cs typeface="Calibri"/>
              </a:rPr>
              <a:t>høyere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enn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tilgode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vil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ikke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åpne</a:t>
            </a:r>
            <a:r>
              <a:rPr lang="en-US">
                <a:latin typeface="Calibri"/>
                <a:ea typeface="Calibri"/>
                <a:cs typeface="Calibri"/>
              </a:rPr>
              <a:t> poster </a:t>
            </a:r>
            <a:r>
              <a:rPr lang="en-US" err="1">
                <a:latin typeface="Calibri"/>
                <a:ea typeface="Calibri"/>
                <a:cs typeface="Calibri"/>
              </a:rPr>
              <a:t>komme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frem</a:t>
            </a:r>
            <a:r>
              <a:rPr lang="en-US">
                <a:latin typeface="Calibri"/>
                <a:ea typeface="Calibri"/>
                <a:cs typeface="Calibri"/>
              </a:rPr>
              <a:t> for </a:t>
            </a:r>
            <a:r>
              <a:rPr lang="en-US" err="1">
                <a:latin typeface="Calibri"/>
                <a:ea typeface="Calibri"/>
                <a:cs typeface="Calibri"/>
              </a:rPr>
              <a:t>tilbakebetaling</a:t>
            </a:r>
            <a:r>
              <a:rPr lang="en-US">
                <a:latin typeface="Calibri"/>
                <a:ea typeface="Calibri"/>
                <a:cs typeface="Calibri"/>
              </a:rPr>
              <a:t>. </a:t>
            </a:r>
            <a:r>
              <a:rPr lang="en-US" err="1">
                <a:latin typeface="Calibri"/>
                <a:ea typeface="Calibri"/>
                <a:cs typeface="Calibri"/>
              </a:rPr>
              <a:t>Bådekunder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leverandører</a:t>
            </a:r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>
                <a:latin typeface="Calibri"/>
                <a:ea typeface="Calibri"/>
                <a:cs typeface="Calibri"/>
              </a:rPr>
              <a:t>Ny </a:t>
            </a:r>
            <a:r>
              <a:rPr lang="en-US" err="1">
                <a:latin typeface="Calibri"/>
                <a:ea typeface="Calibri"/>
                <a:cs typeface="Calibri"/>
              </a:rPr>
              <a:t>funskjonalitet</a:t>
            </a:r>
            <a:r>
              <a:rPr lang="en-US">
                <a:latin typeface="Calibri"/>
                <a:ea typeface="Calibri"/>
                <a:cs typeface="Calibri"/>
              </a:rPr>
              <a:t> for å </a:t>
            </a:r>
            <a:r>
              <a:rPr lang="en-US" err="1">
                <a:latin typeface="Calibri"/>
                <a:ea typeface="Calibri"/>
                <a:cs typeface="Calibri"/>
              </a:rPr>
              <a:t>overstyre</a:t>
            </a:r>
            <a:r>
              <a:rPr lang="en-US">
                <a:latin typeface="Calibri"/>
                <a:ea typeface="Calibri"/>
                <a:cs typeface="Calibri"/>
              </a:rPr>
              <a:t>. Sette filter </a:t>
            </a:r>
            <a:r>
              <a:rPr lang="en-US" err="1">
                <a:latin typeface="Calibri"/>
                <a:ea typeface="Calibri"/>
                <a:cs typeface="Calibri"/>
              </a:rPr>
              <a:t>på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bilagstype</a:t>
            </a:r>
            <a:r>
              <a:rPr lang="en-US">
                <a:latin typeface="Calibri"/>
                <a:ea typeface="Calibri"/>
                <a:cs typeface="Calibri"/>
              </a:rPr>
              <a:t>. Eks. Kan </a:t>
            </a:r>
            <a:r>
              <a:rPr lang="en-US" err="1">
                <a:latin typeface="Calibri"/>
                <a:ea typeface="Calibri"/>
                <a:cs typeface="Calibri"/>
              </a:rPr>
              <a:t>betale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ut</a:t>
            </a:r>
            <a:r>
              <a:rPr lang="en-US">
                <a:latin typeface="Calibri"/>
                <a:ea typeface="Calibri"/>
                <a:cs typeface="Calibri"/>
              </a:rPr>
              <a:t> alle </a:t>
            </a:r>
            <a:r>
              <a:rPr lang="en-US" err="1">
                <a:latin typeface="Calibri"/>
                <a:ea typeface="Calibri"/>
                <a:cs typeface="Calibri"/>
              </a:rPr>
              <a:t>åpne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kreditnotaer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uavhengig</a:t>
            </a:r>
            <a:r>
              <a:rPr lang="en-US">
                <a:latin typeface="Calibri"/>
                <a:ea typeface="Calibri"/>
                <a:cs typeface="Calibri"/>
              </a:rPr>
              <a:t> av </a:t>
            </a:r>
            <a:r>
              <a:rPr lang="en-US" err="1">
                <a:latin typeface="Calibri"/>
                <a:ea typeface="Calibri"/>
                <a:cs typeface="Calibri"/>
              </a:rPr>
              <a:t>høyere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utestående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beløp</a:t>
            </a:r>
            <a:r>
              <a:rPr lang="en-US">
                <a:latin typeface="Calibri"/>
                <a:ea typeface="Calibri"/>
                <a:cs typeface="Calibri"/>
              </a:rPr>
              <a:t>. </a:t>
            </a:r>
          </a:p>
          <a:p>
            <a:r>
              <a:rPr lang="en-US"/>
              <a:t>Bilde 2 </a:t>
            </a:r>
            <a:r>
              <a:rPr lang="en-US" err="1"/>
              <a:t>Unngå</a:t>
            </a:r>
            <a:r>
              <a:rPr lang="en-US"/>
              <a:t> å </a:t>
            </a:r>
            <a:r>
              <a:rPr lang="en-US" err="1"/>
              <a:t>betale</a:t>
            </a:r>
            <a:r>
              <a:rPr lang="en-US"/>
              <a:t> om det </a:t>
            </a:r>
            <a:r>
              <a:rPr lang="en-US" err="1"/>
              <a:t>pågår</a:t>
            </a:r>
            <a:r>
              <a:rPr lang="en-US"/>
              <a:t> et </a:t>
            </a:r>
            <a:r>
              <a:rPr lang="en-US" err="1"/>
              <a:t>purreforløp</a:t>
            </a:r>
            <a:r>
              <a:rPr lang="en-US"/>
              <a:t>. - </a:t>
            </a:r>
            <a:r>
              <a:rPr lang="en-US" err="1"/>
              <a:t>kunden</a:t>
            </a:r>
            <a:r>
              <a:rPr lang="en-US"/>
              <a:t> </a:t>
            </a:r>
            <a:r>
              <a:rPr lang="en-US" err="1"/>
              <a:t>ikke</a:t>
            </a:r>
            <a:r>
              <a:rPr lang="en-US"/>
              <a:t> </a:t>
            </a:r>
            <a:r>
              <a:rPr lang="en-US" err="1"/>
              <a:t>har</a:t>
            </a:r>
            <a:r>
              <a:rPr lang="en-US"/>
              <a:t> </a:t>
            </a:r>
            <a:r>
              <a:rPr lang="en-US" err="1"/>
              <a:t>betalt</a:t>
            </a:r>
            <a:r>
              <a:rPr lang="en-US"/>
              <a:t> </a:t>
            </a:r>
            <a:r>
              <a:rPr lang="en-US" err="1"/>
              <a:t>utestående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er </a:t>
            </a:r>
            <a:r>
              <a:rPr lang="en-US" err="1"/>
              <a:t>forfalt</a:t>
            </a:r>
            <a:r>
              <a:rPr lang="en-US"/>
              <a:t>.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Dette </a:t>
            </a:r>
            <a:r>
              <a:rPr lang="en-US" err="1">
                <a:latin typeface="Calibri"/>
                <a:ea typeface="Calibri"/>
                <a:cs typeface="Calibri"/>
              </a:rPr>
              <a:t>vil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bli</a:t>
            </a:r>
            <a:r>
              <a:rPr lang="en-US">
                <a:latin typeface="Calibri"/>
                <a:ea typeface="Calibri"/>
                <a:cs typeface="Calibri"/>
              </a:rPr>
              <a:t> standard </a:t>
            </a:r>
            <a:r>
              <a:rPr lang="en-US" err="1">
                <a:latin typeface="Calibri"/>
                <a:ea typeface="Calibri"/>
                <a:cs typeface="Calibri"/>
              </a:rPr>
              <a:t>i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en</a:t>
            </a:r>
            <a:r>
              <a:rPr lang="en-US">
                <a:latin typeface="Calibri"/>
                <a:ea typeface="Calibri"/>
                <a:cs typeface="Calibri"/>
              </a:rPr>
              <a:t> av de </a:t>
            </a:r>
            <a:r>
              <a:rPr lang="en-US" err="1">
                <a:latin typeface="Calibri"/>
                <a:ea typeface="Calibri"/>
                <a:cs typeface="Calibri"/>
              </a:rPr>
              <a:t>kommende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versjoner</a:t>
            </a:r>
            <a:r>
              <a:rPr lang="en-US">
                <a:latin typeface="Calibri"/>
                <a:ea typeface="Calibri"/>
                <a:cs typeface="Calibri"/>
              </a:rPr>
              <a:t> av </a:t>
            </a:r>
            <a:r>
              <a:rPr lang="en-US" err="1">
                <a:latin typeface="Calibri"/>
                <a:ea typeface="Calibri"/>
                <a:cs typeface="Calibri"/>
              </a:rPr>
              <a:t>AutoBank</a:t>
            </a:r>
            <a:r>
              <a:rPr lang="en-US">
                <a:latin typeface="Calibri"/>
                <a:ea typeface="Calibri"/>
                <a:cs typeface="Calibri"/>
              </a:rPr>
              <a:t> –</a:t>
            </a: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ta </a:t>
            </a:r>
            <a:r>
              <a:rPr lang="en-US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kontakt</a:t>
            </a: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om </a:t>
            </a:r>
            <a:r>
              <a:rPr lang="en-US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dere</a:t>
            </a: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ønsker</a:t>
            </a: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dette</a:t>
            </a: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med </a:t>
            </a:r>
            <a:r>
              <a:rPr lang="en-US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en</a:t>
            </a: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gang.</a:t>
            </a:r>
            <a:endParaRPr lang="en-US">
              <a:solidFill>
                <a:srgbClr val="FF0000"/>
              </a:solidFill>
            </a:endParaRPr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C5F8F-847A-4110-B1F5-69DF3EB1E29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682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Har du en leverandør som fakturerer i </a:t>
            </a:r>
            <a:r>
              <a:rPr lang="nb-NO" err="1"/>
              <a:t>fleire</a:t>
            </a:r>
            <a:r>
              <a:rPr lang="nb-NO"/>
              <a:t> valutaer og du har </a:t>
            </a:r>
            <a:r>
              <a:rPr lang="nb-NO" err="1"/>
              <a:t>fleire</a:t>
            </a:r>
            <a:r>
              <a:rPr lang="nb-NO"/>
              <a:t> bankkontoer registrert på lev, vil </a:t>
            </a:r>
            <a:r>
              <a:rPr lang="nb-NO" err="1"/>
              <a:t>AutoBank</a:t>
            </a:r>
            <a:r>
              <a:rPr lang="nb-NO"/>
              <a:t> på bakgrunn av valuta på fakturaen velge rett konto.</a:t>
            </a:r>
            <a:endParaRPr lang="en-US"/>
          </a:p>
          <a:p>
            <a:r>
              <a:rPr lang="nb-NO"/>
              <a:t> Hvis en leverandør har faktura i flere enn en valuta.</a:t>
            </a:r>
            <a:br>
              <a:rPr lang="nb-NO">
                <a:cs typeface="+mn-lt"/>
              </a:rPr>
            </a:br>
            <a:r>
              <a:rPr lang="nb-NO"/>
              <a:t>Legg opp flere kontokort eks en for innland og en for utland med valuta</a:t>
            </a:r>
            <a:br>
              <a:rPr lang="nb-NO">
                <a:cs typeface="+mn-lt"/>
              </a:rPr>
            </a:br>
            <a:r>
              <a:rPr lang="nb-NO"/>
              <a:t>Da foreslår </a:t>
            </a:r>
            <a:r>
              <a:rPr lang="nb-NO" err="1"/>
              <a:t>Autobank</a:t>
            </a:r>
            <a:r>
              <a:rPr lang="nb-NO"/>
              <a:t> til konto i samme valuta som faktura.</a:t>
            </a:r>
          </a:p>
          <a:p>
            <a:r>
              <a:rPr lang="nb-NO"/>
              <a:t>Det kan også være </a:t>
            </a:r>
            <a:r>
              <a:rPr lang="nb-NO" err="1"/>
              <a:t>fleire</a:t>
            </a:r>
            <a:r>
              <a:rPr lang="nb-NO"/>
              <a:t> kontonummer til same lev i NOK. Posten.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C5F8F-847A-4110-B1F5-69DF3EB1E29F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5498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solidFill>
                  <a:srgbClr val="FF0000"/>
                </a:solidFill>
              </a:rPr>
              <a:t>Betalingsforslag</a:t>
            </a:r>
            <a:endParaRPr lang="en-US">
              <a:solidFill>
                <a:srgbClr val="FF0000"/>
              </a:solidFill>
            </a:endParaRPr>
          </a:p>
          <a:p>
            <a:r>
              <a:rPr lang="nb-NO"/>
              <a:t>Gammelt felt – ble kun benyttet til kontantrabatt. </a:t>
            </a:r>
            <a:endParaRPr lang="en-US"/>
          </a:p>
          <a:p>
            <a:r>
              <a:rPr lang="nb-NO"/>
              <a:t>Kan bestemme at alt skal betales på en dato</a:t>
            </a:r>
            <a:br>
              <a:rPr lang="nb-NO">
                <a:cs typeface="+mn-lt"/>
              </a:rPr>
            </a:br>
            <a:r>
              <a:rPr lang="nb-NO"/>
              <a:t>Forfalte poster får betal dato samme dag som betaling sendes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C5F8F-847A-4110-B1F5-69DF3EB1E29F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8570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err="1">
                <a:solidFill>
                  <a:srgbClr val="FF0000"/>
                </a:solidFill>
              </a:rPr>
              <a:t>Lev.kort</a:t>
            </a:r>
            <a:r>
              <a:rPr lang="nb-NO"/>
              <a:t> Noen har behov for å utelate leverandører i uttrekk på betaling. Eks at det alltid håndteres manuelt eller at leverandører har autogiro.</a:t>
            </a:r>
            <a:br>
              <a:rPr lang="nb-NO">
                <a:cs typeface="+mn-lt"/>
              </a:rPr>
            </a:br>
            <a:r>
              <a:rPr lang="nb-NO"/>
              <a:t>Knapp under – Betalinger – Utelat i </a:t>
            </a:r>
            <a:r>
              <a:rPr lang="nb-NO" err="1"/>
              <a:t>Autobank</a:t>
            </a:r>
            <a:r>
              <a:rPr lang="nb-NO"/>
              <a:t> - aktiveres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C5F8F-847A-4110-B1F5-69DF3EB1E29F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334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 descr="Et bilde som inneholder person, Menneskeansikt, klær, vegg&#10;&#10;Automatisk generert beskrivelse">
            <a:extLst>
              <a:ext uri="{FF2B5EF4-FFF2-40B4-BE49-F238E27FC236}">
                <a16:creationId xmlns:a16="http://schemas.microsoft.com/office/drawing/2014/main" id="{E9DDD8DF-523C-BD54-9C2B-51FBB83F45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Bilde 30" descr="Et bilde som inneholder sort, hvit, uskarphet, design&#10;&#10;Automatisk generert beskrivelse">
            <a:extLst>
              <a:ext uri="{FF2B5EF4-FFF2-40B4-BE49-F238E27FC236}">
                <a16:creationId xmlns:a16="http://schemas.microsoft.com/office/drawing/2014/main" id="{375EE81F-37D2-61C5-6ADF-220E47F2F7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99500" y="0"/>
            <a:ext cx="3492500" cy="6858000"/>
          </a:xfrm>
          <a:prstGeom prst="rect">
            <a:avLst/>
          </a:prstGeom>
        </p:spPr>
      </p:pic>
      <p:pic>
        <p:nvPicPr>
          <p:cNvPr id="8" name="Grafikk 7">
            <a:extLst>
              <a:ext uri="{FF2B5EF4-FFF2-40B4-BE49-F238E27FC236}">
                <a16:creationId xmlns:a16="http://schemas.microsoft.com/office/drawing/2014/main" id="{BDB22F7E-7229-DAD8-0355-F12A8577B2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545667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DD95D41-8676-1FFD-7F02-F02ED522D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435" y="2117035"/>
            <a:ext cx="3415748" cy="1138927"/>
          </a:xfrm>
        </p:spPr>
        <p:txBody>
          <a:bodyPr anchor="b">
            <a:normAutofit/>
          </a:bodyPr>
          <a:lstStyle>
            <a:lvl1pPr algn="l">
              <a:defRPr sz="2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662455E-E5DD-3A4C-4C2D-40DF8496B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6435" y="4189344"/>
            <a:ext cx="3415748" cy="710648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E57A3F8-DEC9-E1EC-C2CD-88027944D3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28536" y="3081130"/>
            <a:ext cx="2027907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1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 descr="Et bilde som inneholder person, Menneskeansikt, klær, vegg&#10;&#10;Automatisk generert beskrivelse">
            <a:extLst>
              <a:ext uri="{FF2B5EF4-FFF2-40B4-BE49-F238E27FC236}">
                <a16:creationId xmlns:a16="http://schemas.microsoft.com/office/drawing/2014/main" id="{E9DDD8DF-523C-BD54-9C2B-51FBB83F45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8626"/>
            <a:ext cx="12192000" cy="6858000"/>
          </a:xfrm>
          <a:prstGeom prst="rect">
            <a:avLst/>
          </a:prstGeom>
          <a:noFill/>
        </p:spPr>
      </p:pic>
      <p:pic>
        <p:nvPicPr>
          <p:cNvPr id="31" name="Bilde 30" descr="Et bilde som inneholder sort, hvit, uskarphet, design&#10;&#10;Automatisk generert beskrivelse">
            <a:extLst>
              <a:ext uri="{FF2B5EF4-FFF2-40B4-BE49-F238E27FC236}">
                <a16:creationId xmlns:a16="http://schemas.microsoft.com/office/drawing/2014/main" id="{375EE81F-37D2-61C5-6ADF-220E47F2F7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99500" y="0"/>
            <a:ext cx="3492500" cy="6858000"/>
          </a:xfrm>
          <a:prstGeom prst="rect">
            <a:avLst/>
          </a:prstGeom>
        </p:spPr>
      </p:pic>
      <p:pic>
        <p:nvPicPr>
          <p:cNvPr id="8" name="Grafikk 7">
            <a:extLst>
              <a:ext uri="{FF2B5EF4-FFF2-40B4-BE49-F238E27FC236}">
                <a16:creationId xmlns:a16="http://schemas.microsoft.com/office/drawing/2014/main" id="{BDB22F7E-7229-DAD8-0355-F12A8577B2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545667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DD95D41-8676-1FFD-7F02-F02ED522D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435" y="2117035"/>
            <a:ext cx="3415748" cy="1138927"/>
          </a:xfrm>
        </p:spPr>
        <p:txBody>
          <a:bodyPr anchor="b">
            <a:normAutofit/>
          </a:bodyPr>
          <a:lstStyle>
            <a:lvl1pPr algn="l">
              <a:defRPr sz="2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662455E-E5DD-3A4C-4C2D-40DF8496B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6435" y="4189344"/>
            <a:ext cx="3415748" cy="710648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E57A3F8-DEC9-E1EC-C2CD-88027944D3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28536" y="3081130"/>
            <a:ext cx="2027907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7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87EE06-3146-2917-FBCC-B2A7985E6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0" i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4C3650-40FD-DD46-B745-067D2F9E5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9D97B682-C055-0CF7-F011-DBF0984761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360CEF67-2922-864E-9B57-0BABCA508AE1}" type="datetimeFigureOut">
              <a:rPr lang="nb-NO" smtClean="0"/>
              <a:pPr/>
              <a:t>22.10.2025</a:t>
            </a:fld>
            <a:endParaRPr lang="nb-NO"/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D4E05AAA-B6EB-FA2E-AF95-92F083397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6020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994184F2-E38F-EA19-4BDC-370F18ABB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A30D3576-57C3-BE49-A75D-48DB6A57DFE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2595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ihåndsform: figur 9">
            <a:extLst>
              <a:ext uri="{FF2B5EF4-FFF2-40B4-BE49-F238E27FC236}">
                <a16:creationId xmlns:a16="http://schemas.microsoft.com/office/drawing/2014/main" id="{9532F85A-AD29-AC80-2B21-FAB9CB59D714}"/>
              </a:ext>
            </a:extLst>
          </p:cNvPr>
          <p:cNvSpPr/>
          <p:nvPr/>
        </p:nvSpPr>
        <p:spPr>
          <a:xfrm>
            <a:off x="0" y="-34290"/>
            <a:ext cx="12192000" cy="6286500"/>
          </a:xfrm>
          <a:custGeom>
            <a:avLst/>
            <a:gdLst>
              <a:gd name="connsiteX0" fmla="*/ 0 w 4302016"/>
              <a:gd name="connsiteY0" fmla="*/ 0 h 6858000"/>
              <a:gd name="connsiteX1" fmla="*/ 4302016 w 4302016"/>
              <a:gd name="connsiteY1" fmla="*/ 0 h 6858000"/>
              <a:gd name="connsiteX2" fmla="*/ 4302016 w 4302016"/>
              <a:gd name="connsiteY2" fmla="*/ 6858000 h 6858000"/>
              <a:gd name="connsiteX3" fmla="*/ 0 w 43020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2016" h="6858000">
                <a:moveTo>
                  <a:pt x="0" y="0"/>
                </a:moveTo>
                <a:lnTo>
                  <a:pt x="4302016" y="0"/>
                </a:lnTo>
                <a:lnTo>
                  <a:pt x="430201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01747"/>
          </a:solidFill>
          <a:ln w="6343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24821F94-E54F-746D-0F6D-033D576489C5}"/>
              </a:ext>
            </a:extLst>
          </p:cNvPr>
          <p:cNvSpPr/>
          <p:nvPr/>
        </p:nvSpPr>
        <p:spPr>
          <a:xfrm>
            <a:off x="0" y="2663189"/>
            <a:ext cx="590734" cy="1524635"/>
          </a:xfrm>
          <a:custGeom>
            <a:avLst/>
            <a:gdLst>
              <a:gd name="connsiteX0" fmla="*/ 590734 w 590734"/>
              <a:gd name="connsiteY0" fmla="*/ 287020 h 1524635"/>
              <a:gd name="connsiteX1" fmla="*/ 0 w 590734"/>
              <a:gd name="connsiteY1" fmla="*/ 287020 h 1524635"/>
              <a:gd name="connsiteX2" fmla="*/ 0 w 590734"/>
              <a:gd name="connsiteY2" fmla="*/ 0 h 1524635"/>
              <a:gd name="connsiteX3" fmla="*/ 590100 w 590734"/>
              <a:gd name="connsiteY3" fmla="*/ 0 h 1524635"/>
              <a:gd name="connsiteX4" fmla="*/ 590100 w 590734"/>
              <a:gd name="connsiteY4" fmla="*/ 287020 h 1524635"/>
              <a:gd name="connsiteX5" fmla="*/ 590734 w 590734"/>
              <a:gd name="connsiteY5" fmla="*/ 619125 h 1524635"/>
              <a:gd name="connsiteX6" fmla="*/ 0 w 590734"/>
              <a:gd name="connsiteY6" fmla="*/ 619125 h 1524635"/>
              <a:gd name="connsiteX7" fmla="*/ 0 w 590734"/>
              <a:gd name="connsiteY7" fmla="*/ 906145 h 1524635"/>
              <a:gd name="connsiteX8" fmla="*/ 590100 w 590734"/>
              <a:gd name="connsiteY8" fmla="*/ 906145 h 1524635"/>
              <a:gd name="connsiteX9" fmla="*/ 590100 w 590734"/>
              <a:gd name="connsiteY9" fmla="*/ 619125 h 1524635"/>
              <a:gd name="connsiteX10" fmla="*/ 590734 w 590734"/>
              <a:gd name="connsiteY10" fmla="*/ 1237615 h 1524635"/>
              <a:gd name="connsiteX11" fmla="*/ 0 w 590734"/>
              <a:gd name="connsiteY11" fmla="*/ 1237615 h 1524635"/>
              <a:gd name="connsiteX12" fmla="*/ 0 w 590734"/>
              <a:gd name="connsiteY12" fmla="*/ 1524635 h 1524635"/>
              <a:gd name="connsiteX13" fmla="*/ 590100 w 590734"/>
              <a:gd name="connsiteY13" fmla="*/ 1524635 h 1524635"/>
              <a:gd name="connsiteX14" fmla="*/ 590100 w 590734"/>
              <a:gd name="connsiteY14" fmla="*/ 1237615 h 152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0734" h="1524635">
                <a:moveTo>
                  <a:pt x="590734" y="287020"/>
                </a:moveTo>
                <a:lnTo>
                  <a:pt x="0" y="287020"/>
                </a:lnTo>
                <a:lnTo>
                  <a:pt x="0" y="0"/>
                </a:lnTo>
                <a:lnTo>
                  <a:pt x="590100" y="0"/>
                </a:lnTo>
                <a:lnTo>
                  <a:pt x="590100" y="287020"/>
                </a:lnTo>
                <a:close/>
                <a:moveTo>
                  <a:pt x="590734" y="619125"/>
                </a:moveTo>
                <a:lnTo>
                  <a:pt x="0" y="619125"/>
                </a:lnTo>
                <a:lnTo>
                  <a:pt x="0" y="906145"/>
                </a:lnTo>
                <a:lnTo>
                  <a:pt x="590100" y="906145"/>
                </a:lnTo>
                <a:lnTo>
                  <a:pt x="590100" y="619125"/>
                </a:lnTo>
                <a:close/>
                <a:moveTo>
                  <a:pt x="590734" y="1237615"/>
                </a:moveTo>
                <a:lnTo>
                  <a:pt x="0" y="1237615"/>
                </a:lnTo>
                <a:lnTo>
                  <a:pt x="0" y="1524635"/>
                </a:lnTo>
                <a:lnTo>
                  <a:pt x="590100" y="1524635"/>
                </a:lnTo>
                <a:lnTo>
                  <a:pt x="590100" y="1237615"/>
                </a:lnTo>
                <a:close/>
              </a:path>
            </a:pathLst>
          </a:custGeom>
          <a:solidFill>
            <a:srgbClr val="A099B1"/>
          </a:solidFill>
          <a:ln w="6343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DD95D41-8676-1FFD-7F02-F02ED522D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4958" y="2854566"/>
            <a:ext cx="9164892" cy="1138927"/>
          </a:xfrm>
          <a:ln>
            <a:solidFill>
              <a:srgbClr val="D9A911"/>
            </a:solidFill>
          </a:ln>
        </p:spPr>
        <p:txBody>
          <a:bodyPr anchor="b">
            <a:normAutofit/>
          </a:bodyPr>
          <a:lstStyle>
            <a:lvl1pPr algn="l">
              <a:defRPr sz="2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grpSp>
        <p:nvGrpSpPr>
          <p:cNvPr id="42" name="Gruppe 41">
            <a:extLst>
              <a:ext uri="{FF2B5EF4-FFF2-40B4-BE49-F238E27FC236}">
                <a16:creationId xmlns:a16="http://schemas.microsoft.com/office/drawing/2014/main" id="{B61C3738-8A4D-C167-5FCE-5AD326E751B8}"/>
              </a:ext>
            </a:extLst>
          </p:cNvPr>
          <p:cNvGrpSpPr/>
          <p:nvPr userDrawn="1"/>
        </p:nvGrpSpPr>
        <p:grpSpPr>
          <a:xfrm>
            <a:off x="-2540" y="6119973"/>
            <a:ext cx="12194539" cy="902334"/>
            <a:chOff x="-2540" y="6119973"/>
            <a:chExt cx="12194539" cy="902334"/>
          </a:xfrm>
        </p:grpSpPr>
        <p:sp>
          <p:nvSpPr>
            <p:cNvPr id="43" name="Frihåndsform: figur 42">
              <a:extLst>
                <a:ext uri="{FF2B5EF4-FFF2-40B4-BE49-F238E27FC236}">
                  <a16:creationId xmlns:a16="http://schemas.microsoft.com/office/drawing/2014/main" id="{E5EAC63A-FF19-0421-2EAA-ACE1D4AFFAA6}"/>
                </a:ext>
              </a:extLst>
            </p:cNvPr>
            <p:cNvSpPr/>
            <p:nvPr/>
          </p:nvSpPr>
          <p:spPr>
            <a:xfrm>
              <a:off x="-2540" y="6239988"/>
              <a:ext cx="12194539" cy="636904"/>
            </a:xfrm>
            <a:custGeom>
              <a:avLst/>
              <a:gdLst>
                <a:gd name="connsiteX0" fmla="*/ 0 w 12192000"/>
                <a:gd name="connsiteY0" fmla="*/ 0 h 636904"/>
                <a:gd name="connsiteX1" fmla="*/ 12192000 w 12192000"/>
                <a:gd name="connsiteY1" fmla="*/ 0 h 636904"/>
                <a:gd name="connsiteX2" fmla="*/ 12192000 w 12192000"/>
                <a:gd name="connsiteY2" fmla="*/ 636904 h 636904"/>
                <a:gd name="connsiteX3" fmla="*/ 0 w 12192000"/>
                <a:gd name="connsiteY3" fmla="*/ 636904 h 636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36904">
                  <a:moveTo>
                    <a:pt x="0" y="0"/>
                  </a:moveTo>
                  <a:lnTo>
                    <a:pt x="12192000" y="0"/>
                  </a:lnTo>
                  <a:lnTo>
                    <a:pt x="12192000" y="636904"/>
                  </a:lnTo>
                  <a:lnTo>
                    <a:pt x="0" y="636904"/>
                  </a:lnTo>
                  <a:close/>
                </a:path>
              </a:pathLst>
            </a:custGeom>
            <a:solidFill>
              <a:srgbClr val="20174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44" name="Grafikk 6">
              <a:extLst>
                <a:ext uri="{FF2B5EF4-FFF2-40B4-BE49-F238E27FC236}">
                  <a16:creationId xmlns:a16="http://schemas.microsoft.com/office/drawing/2014/main" id="{10D8EFFF-66BE-C604-FDAC-066C625D923C}"/>
                </a:ext>
              </a:extLst>
            </p:cNvPr>
            <p:cNvGrpSpPr/>
            <p:nvPr/>
          </p:nvGrpSpPr>
          <p:grpSpPr>
            <a:xfrm>
              <a:off x="10731193" y="6419058"/>
              <a:ext cx="1160387" cy="266064"/>
              <a:chOff x="10728959" y="6419058"/>
              <a:chExt cx="1160145" cy="266064"/>
            </a:xfrm>
          </p:grpSpPr>
          <p:sp>
            <p:nvSpPr>
              <p:cNvPr id="47" name="Frihåndsform: figur 46">
                <a:extLst>
                  <a:ext uri="{FF2B5EF4-FFF2-40B4-BE49-F238E27FC236}">
                    <a16:creationId xmlns:a16="http://schemas.microsoft.com/office/drawing/2014/main" id="{F98E1D6B-20C5-1732-EA67-F4371F72962F}"/>
                  </a:ext>
                </a:extLst>
              </p:cNvPr>
              <p:cNvSpPr/>
              <p:nvPr/>
            </p:nvSpPr>
            <p:spPr>
              <a:xfrm>
                <a:off x="10728959" y="6620988"/>
                <a:ext cx="62230" cy="61594"/>
              </a:xfrm>
              <a:custGeom>
                <a:avLst/>
                <a:gdLst>
                  <a:gd name="connsiteX0" fmla="*/ 57785 w 62230"/>
                  <a:gd name="connsiteY0" fmla="*/ 635 h 61594"/>
                  <a:gd name="connsiteX1" fmla="*/ 57785 w 62230"/>
                  <a:gd name="connsiteY1" fmla="*/ 8255 h 61594"/>
                  <a:gd name="connsiteX2" fmla="*/ 16510 w 62230"/>
                  <a:gd name="connsiteY2" fmla="*/ 8255 h 61594"/>
                  <a:gd name="connsiteX3" fmla="*/ 10795 w 62230"/>
                  <a:gd name="connsiteY3" fmla="*/ 10160 h 61594"/>
                  <a:gd name="connsiteX4" fmla="*/ 8890 w 62230"/>
                  <a:gd name="connsiteY4" fmla="*/ 15240 h 61594"/>
                  <a:gd name="connsiteX5" fmla="*/ 8890 w 62230"/>
                  <a:gd name="connsiteY5" fmla="*/ 18415 h 61594"/>
                  <a:gd name="connsiteX6" fmla="*/ 10795 w 62230"/>
                  <a:gd name="connsiteY6" fmla="*/ 23495 h 61594"/>
                  <a:gd name="connsiteX7" fmla="*/ 16510 w 62230"/>
                  <a:gd name="connsiteY7" fmla="*/ 25400 h 61594"/>
                  <a:gd name="connsiteX8" fmla="*/ 47625 w 62230"/>
                  <a:gd name="connsiteY8" fmla="*/ 25400 h 61594"/>
                  <a:gd name="connsiteX9" fmla="*/ 57785 w 62230"/>
                  <a:gd name="connsiteY9" fmla="*/ 29210 h 61594"/>
                  <a:gd name="connsiteX10" fmla="*/ 62230 w 62230"/>
                  <a:gd name="connsiteY10" fmla="*/ 39370 h 61594"/>
                  <a:gd name="connsiteX11" fmla="*/ 62230 w 62230"/>
                  <a:gd name="connsiteY11" fmla="*/ 47625 h 61594"/>
                  <a:gd name="connsiteX12" fmla="*/ 57785 w 62230"/>
                  <a:gd name="connsiteY12" fmla="*/ 57785 h 61594"/>
                  <a:gd name="connsiteX13" fmla="*/ 47625 w 62230"/>
                  <a:gd name="connsiteY13" fmla="*/ 61595 h 61594"/>
                  <a:gd name="connsiteX14" fmla="*/ 2540 w 62230"/>
                  <a:gd name="connsiteY14" fmla="*/ 61595 h 61594"/>
                  <a:gd name="connsiteX15" fmla="*/ 2540 w 62230"/>
                  <a:gd name="connsiteY15" fmla="*/ 53975 h 61594"/>
                  <a:gd name="connsiteX16" fmla="*/ 45720 w 62230"/>
                  <a:gd name="connsiteY16" fmla="*/ 53975 h 61594"/>
                  <a:gd name="connsiteX17" fmla="*/ 51435 w 62230"/>
                  <a:gd name="connsiteY17" fmla="*/ 52070 h 61594"/>
                  <a:gd name="connsiteX18" fmla="*/ 53340 w 62230"/>
                  <a:gd name="connsiteY18" fmla="*/ 46990 h 61594"/>
                  <a:gd name="connsiteX19" fmla="*/ 53340 w 62230"/>
                  <a:gd name="connsiteY19" fmla="*/ 41275 h 61594"/>
                  <a:gd name="connsiteX20" fmla="*/ 51435 w 62230"/>
                  <a:gd name="connsiteY20" fmla="*/ 36195 h 61594"/>
                  <a:gd name="connsiteX21" fmla="*/ 45720 w 62230"/>
                  <a:gd name="connsiteY21" fmla="*/ 34290 h 61594"/>
                  <a:gd name="connsiteX22" fmla="*/ 14605 w 62230"/>
                  <a:gd name="connsiteY22" fmla="*/ 34290 h 61594"/>
                  <a:gd name="connsiteX23" fmla="*/ 4445 w 62230"/>
                  <a:gd name="connsiteY23" fmla="*/ 30480 h 61594"/>
                  <a:gd name="connsiteX24" fmla="*/ 0 w 62230"/>
                  <a:gd name="connsiteY24" fmla="*/ 20320 h 61594"/>
                  <a:gd name="connsiteX25" fmla="*/ 0 w 62230"/>
                  <a:gd name="connsiteY25" fmla="*/ 13970 h 61594"/>
                  <a:gd name="connsiteX26" fmla="*/ 4445 w 62230"/>
                  <a:gd name="connsiteY26" fmla="*/ 3810 h 61594"/>
                  <a:gd name="connsiteX27" fmla="*/ 14605 w 62230"/>
                  <a:gd name="connsiteY27" fmla="*/ 0 h 61594"/>
                  <a:gd name="connsiteX28" fmla="*/ 57785 w 62230"/>
                  <a:gd name="connsiteY28" fmla="*/ 0 h 6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2230" h="61594">
                    <a:moveTo>
                      <a:pt x="57785" y="635"/>
                    </a:moveTo>
                    <a:lnTo>
                      <a:pt x="57785" y="8255"/>
                    </a:lnTo>
                    <a:lnTo>
                      <a:pt x="16510" y="8255"/>
                    </a:lnTo>
                    <a:cubicBezTo>
                      <a:pt x="14605" y="8255"/>
                      <a:pt x="12700" y="8890"/>
                      <a:pt x="10795" y="10160"/>
                    </a:cubicBezTo>
                    <a:cubicBezTo>
                      <a:pt x="9525" y="11430"/>
                      <a:pt x="8890" y="13335"/>
                      <a:pt x="8890" y="15240"/>
                    </a:cubicBezTo>
                    <a:lnTo>
                      <a:pt x="8890" y="18415"/>
                    </a:lnTo>
                    <a:cubicBezTo>
                      <a:pt x="8890" y="20320"/>
                      <a:pt x="9525" y="22225"/>
                      <a:pt x="10795" y="23495"/>
                    </a:cubicBezTo>
                    <a:cubicBezTo>
                      <a:pt x="12065" y="24765"/>
                      <a:pt x="13970" y="25400"/>
                      <a:pt x="16510" y="25400"/>
                    </a:cubicBezTo>
                    <a:lnTo>
                      <a:pt x="47625" y="25400"/>
                    </a:lnTo>
                    <a:cubicBezTo>
                      <a:pt x="51435" y="25400"/>
                      <a:pt x="54610" y="26670"/>
                      <a:pt x="57785" y="29210"/>
                    </a:cubicBezTo>
                    <a:cubicBezTo>
                      <a:pt x="60325" y="31750"/>
                      <a:pt x="62230" y="35560"/>
                      <a:pt x="62230" y="39370"/>
                    </a:cubicBezTo>
                    <a:lnTo>
                      <a:pt x="62230" y="47625"/>
                    </a:lnTo>
                    <a:cubicBezTo>
                      <a:pt x="62230" y="51435"/>
                      <a:pt x="60960" y="54610"/>
                      <a:pt x="57785" y="57785"/>
                    </a:cubicBezTo>
                    <a:cubicBezTo>
                      <a:pt x="55245" y="60325"/>
                      <a:pt x="51435" y="61595"/>
                      <a:pt x="47625" y="61595"/>
                    </a:cubicBezTo>
                    <a:lnTo>
                      <a:pt x="2540" y="61595"/>
                    </a:lnTo>
                    <a:lnTo>
                      <a:pt x="2540" y="53975"/>
                    </a:lnTo>
                    <a:lnTo>
                      <a:pt x="45720" y="53975"/>
                    </a:lnTo>
                    <a:cubicBezTo>
                      <a:pt x="47625" y="53975"/>
                      <a:pt x="49530" y="53340"/>
                      <a:pt x="51435" y="52070"/>
                    </a:cubicBezTo>
                    <a:cubicBezTo>
                      <a:pt x="52705" y="50800"/>
                      <a:pt x="53340" y="48895"/>
                      <a:pt x="53340" y="46990"/>
                    </a:cubicBezTo>
                    <a:lnTo>
                      <a:pt x="53340" y="41275"/>
                    </a:lnTo>
                    <a:cubicBezTo>
                      <a:pt x="53340" y="39370"/>
                      <a:pt x="52705" y="37465"/>
                      <a:pt x="51435" y="36195"/>
                    </a:cubicBezTo>
                    <a:cubicBezTo>
                      <a:pt x="50165" y="34925"/>
                      <a:pt x="48260" y="34290"/>
                      <a:pt x="45720" y="34290"/>
                    </a:cubicBezTo>
                    <a:lnTo>
                      <a:pt x="14605" y="34290"/>
                    </a:lnTo>
                    <a:cubicBezTo>
                      <a:pt x="10795" y="34290"/>
                      <a:pt x="7620" y="33020"/>
                      <a:pt x="4445" y="30480"/>
                    </a:cubicBezTo>
                    <a:cubicBezTo>
                      <a:pt x="1905" y="27940"/>
                      <a:pt x="0" y="24130"/>
                      <a:pt x="0" y="20320"/>
                    </a:cubicBezTo>
                    <a:lnTo>
                      <a:pt x="0" y="13970"/>
                    </a:lnTo>
                    <a:cubicBezTo>
                      <a:pt x="0" y="10160"/>
                      <a:pt x="1270" y="6985"/>
                      <a:pt x="4445" y="3810"/>
                    </a:cubicBezTo>
                    <a:cubicBezTo>
                      <a:pt x="6985" y="1270"/>
                      <a:pt x="10795" y="0"/>
                      <a:pt x="14605" y="0"/>
                    </a:cubicBezTo>
                    <a:lnTo>
                      <a:pt x="577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" name="Frihåndsform: figur 47">
                <a:extLst>
                  <a:ext uri="{FF2B5EF4-FFF2-40B4-BE49-F238E27FC236}">
                    <a16:creationId xmlns:a16="http://schemas.microsoft.com/office/drawing/2014/main" id="{6E35FC2E-35A8-95E5-940D-EA17E062E336}"/>
                  </a:ext>
                </a:extLst>
              </p:cNvPr>
              <p:cNvSpPr/>
              <p:nvPr/>
            </p:nvSpPr>
            <p:spPr>
              <a:xfrm>
                <a:off x="10870565" y="6621623"/>
                <a:ext cx="67309" cy="63499"/>
              </a:xfrm>
              <a:custGeom>
                <a:avLst/>
                <a:gdLst>
                  <a:gd name="connsiteX0" fmla="*/ 12065 w 67309"/>
                  <a:gd name="connsiteY0" fmla="*/ 10160 h 63499"/>
                  <a:gd name="connsiteX1" fmla="*/ 10160 w 67309"/>
                  <a:gd name="connsiteY1" fmla="*/ 15875 h 63499"/>
                  <a:gd name="connsiteX2" fmla="*/ 10160 w 67309"/>
                  <a:gd name="connsiteY2" fmla="*/ 47625 h 63499"/>
                  <a:gd name="connsiteX3" fmla="*/ 12065 w 67309"/>
                  <a:gd name="connsiteY3" fmla="*/ 52705 h 63499"/>
                  <a:gd name="connsiteX4" fmla="*/ 17145 w 67309"/>
                  <a:gd name="connsiteY4" fmla="*/ 54610 h 63499"/>
                  <a:gd name="connsiteX5" fmla="*/ 50800 w 67309"/>
                  <a:gd name="connsiteY5" fmla="*/ 54610 h 63499"/>
                  <a:gd name="connsiteX6" fmla="*/ 55880 w 67309"/>
                  <a:gd name="connsiteY6" fmla="*/ 52705 h 63499"/>
                  <a:gd name="connsiteX7" fmla="*/ 57785 w 67309"/>
                  <a:gd name="connsiteY7" fmla="*/ 47625 h 63499"/>
                  <a:gd name="connsiteX8" fmla="*/ 57785 w 67309"/>
                  <a:gd name="connsiteY8" fmla="*/ 15875 h 63499"/>
                  <a:gd name="connsiteX9" fmla="*/ 55880 w 67309"/>
                  <a:gd name="connsiteY9" fmla="*/ 10795 h 63499"/>
                  <a:gd name="connsiteX10" fmla="*/ 50800 w 67309"/>
                  <a:gd name="connsiteY10" fmla="*/ 8890 h 63499"/>
                  <a:gd name="connsiteX11" fmla="*/ 17145 w 67309"/>
                  <a:gd name="connsiteY11" fmla="*/ 8890 h 63499"/>
                  <a:gd name="connsiteX12" fmla="*/ 12065 w 67309"/>
                  <a:gd name="connsiteY12" fmla="*/ 10795 h 63499"/>
                  <a:gd name="connsiteX13" fmla="*/ 52705 w 67309"/>
                  <a:gd name="connsiteY13" fmla="*/ 0 h 63499"/>
                  <a:gd name="connsiteX14" fmla="*/ 62865 w 67309"/>
                  <a:gd name="connsiteY14" fmla="*/ 4445 h 63499"/>
                  <a:gd name="connsiteX15" fmla="*/ 67310 w 67309"/>
                  <a:gd name="connsiteY15" fmla="*/ 14605 h 63499"/>
                  <a:gd name="connsiteX16" fmla="*/ 67310 w 67309"/>
                  <a:gd name="connsiteY16" fmla="*/ 48895 h 63499"/>
                  <a:gd name="connsiteX17" fmla="*/ 62865 w 67309"/>
                  <a:gd name="connsiteY17" fmla="*/ 59055 h 63499"/>
                  <a:gd name="connsiteX18" fmla="*/ 52705 w 67309"/>
                  <a:gd name="connsiteY18" fmla="*/ 63500 h 63499"/>
                  <a:gd name="connsiteX19" fmla="*/ 14605 w 67309"/>
                  <a:gd name="connsiteY19" fmla="*/ 63500 h 63499"/>
                  <a:gd name="connsiteX20" fmla="*/ 4445 w 67309"/>
                  <a:gd name="connsiteY20" fmla="*/ 59055 h 63499"/>
                  <a:gd name="connsiteX21" fmla="*/ 0 w 67309"/>
                  <a:gd name="connsiteY21" fmla="*/ 48895 h 63499"/>
                  <a:gd name="connsiteX22" fmla="*/ 0 w 67309"/>
                  <a:gd name="connsiteY22" fmla="*/ 14605 h 63499"/>
                  <a:gd name="connsiteX23" fmla="*/ 4445 w 67309"/>
                  <a:gd name="connsiteY23" fmla="*/ 4445 h 63499"/>
                  <a:gd name="connsiteX24" fmla="*/ 14605 w 67309"/>
                  <a:gd name="connsiteY24" fmla="*/ 0 h 63499"/>
                  <a:gd name="connsiteX25" fmla="*/ 52705 w 67309"/>
                  <a:gd name="connsiteY25" fmla="*/ 0 h 63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7309" h="63499">
                    <a:moveTo>
                      <a:pt x="12065" y="10160"/>
                    </a:moveTo>
                    <a:cubicBezTo>
                      <a:pt x="10795" y="11430"/>
                      <a:pt x="10160" y="13335"/>
                      <a:pt x="10160" y="15875"/>
                    </a:cubicBezTo>
                    <a:lnTo>
                      <a:pt x="10160" y="47625"/>
                    </a:lnTo>
                    <a:cubicBezTo>
                      <a:pt x="10160" y="49530"/>
                      <a:pt x="10795" y="51435"/>
                      <a:pt x="12065" y="52705"/>
                    </a:cubicBezTo>
                    <a:cubicBezTo>
                      <a:pt x="13335" y="53975"/>
                      <a:pt x="15240" y="54610"/>
                      <a:pt x="17145" y="54610"/>
                    </a:cubicBezTo>
                    <a:lnTo>
                      <a:pt x="50800" y="54610"/>
                    </a:lnTo>
                    <a:cubicBezTo>
                      <a:pt x="52705" y="54610"/>
                      <a:pt x="54610" y="53975"/>
                      <a:pt x="55880" y="52705"/>
                    </a:cubicBezTo>
                    <a:cubicBezTo>
                      <a:pt x="57150" y="51435"/>
                      <a:pt x="57785" y="49530"/>
                      <a:pt x="57785" y="47625"/>
                    </a:cubicBezTo>
                    <a:lnTo>
                      <a:pt x="57785" y="15875"/>
                    </a:lnTo>
                    <a:cubicBezTo>
                      <a:pt x="57785" y="13970"/>
                      <a:pt x="57150" y="12065"/>
                      <a:pt x="55880" y="10795"/>
                    </a:cubicBezTo>
                    <a:cubicBezTo>
                      <a:pt x="54610" y="9525"/>
                      <a:pt x="52705" y="8890"/>
                      <a:pt x="50800" y="8890"/>
                    </a:cubicBezTo>
                    <a:lnTo>
                      <a:pt x="17145" y="8890"/>
                    </a:lnTo>
                    <a:cubicBezTo>
                      <a:pt x="15240" y="8890"/>
                      <a:pt x="13335" y="9525"/>
                      <a:pt x="12065" y="10795"/>
                    </a:cubicBezTo>
                    <a:moveTo>
                      <a:pt x="52705" y="0"/>
                    </a:moveTo>
                    <a:cubicBezTo>
                      <a:pt x="56515" y="0"/>
                      <a:pt x="59690" y="1270"/>
                      <a:pt x="62865" y="4445"/>
                    </a:cubicBezTo>
                    <a:cubicBezTo>
                      <a:pt x="65405" y="6985"/>
                      <a:pt x="67310" y="10795"/>
                      <a:pt x="67310" y="14605"/>
                    </a:cubicBezTo>
                    <a:lnTo>
                      <a:pt x="67310" y="48895"/>
                    </a:lnTo>
                    <a:cubicBezTo>
                      <a:pt x="67310" y="52705"/>
                      <a:pt x="66040" y="55880"/>
                      <a:pt x="62865" y="59055"/>
                    </a:cubicBezTo>
                    <a:cubicBezTo>
                      <a:pt x="60325" y="61595"/>
                      <a:pt x="56515" y="63500"/>
                      <a:pt x="52705" y="63500"/>
                    </a:cubicBezTo>
                    <a:lnTo>
                      <a:pt x="14605" y="63500"/>
                    </a:lnTo>
                    <a:cubicBezTo>
                      <a:pt x="10795" y="63500"/>
                      <a:pt x="7620" y="62230"/>
                      <a:pt x="4445" y="59055"/>
                    </a:cubicBezTo>
                    <a:cubicBezTo>
                      <a:pt x="1905" y="56515"/>
                      <a:pt x="0" y="52705"/>
                      <a:pt x="0" y="48895"/>
                    </a:cubicBezTo>
                    <a:lnTo>
                      <a:pt x="0" y="14605"/>
                    </a:lnTo>
                    <a:cubicBezTo>
                      <a:pt x="0" y="10795"/>
                      <a:pt x="1270" y="7620"/>
                      <a:pt x="4445" y="4445"/>
                    </a:cubicBezTo>
                    <a:cubicBezTo>
                      <a:pt x="6985" y="1905"/>
                      <a:pt x="10795" y="0"/>
                      <a:pt x="14605" y="0"/>
                    </a:cubicBezTo>
                    <a:lnTo>
                      <a:pt x="527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" name="Frihåndsform: figur 48">
                <a:extLst>
                  <a:ext uri="{FF2B5EF4-FFF2-40B4-BE49-F238E27FC236}">
                    <a16:creationId xmlns:a16="http://schemas.microsoft.com/office/drawing/2014/main" id="{A2E2B500-FE9C-00E2-3177-A668B542E088}"/>
                  </a:ext>
                </a:extLst>
              </p:cNvPr>
              <p:cNvSpPr/>
              <p:nvPr/>
            </p:nvSpPr>
            <p:spPr>
              <a:xfrm>
                <a:off x="11017884" y="6621623"/>
                <a:ext cx="59690" cy="62865"/>
              </a:xfrm>
              <a:custGeom>
                <a:avLst/>
                <a:gdLst>
                  <a:gd name="connsiteX0" fmla="*/ 14605 w 59690"/>
                  <a:gd name="connsiteY0" fmla="*/ 62865 h 62865"/>
                  <a:gd name="connsiteX1" fmla="*/ 4445 w 59690"/>
                  <a:gd name="connsiteY1" fmla="*/ 58420 h 62865"/>
                  <a:gd name="connsiteX2" fmla="*/ 0 w 59690"/>
                  <a:gd name="connsiteY2" fmla="*/ 48260 h 62865"/>
                  <a:gd name="connsiteX3" fmla="*/ 0 w 59690"/>
                  <a:gd name="connsiteY3" fmla="*/ 0 h 62865"/>
                  <a:gd name="connsiteX4" fmla="*/ 8890 w 59690"/>
                  <a:gd name="connsiteY4" fmla="*/ 0 h 62865"/>
                  <a:gd name="connsiteX5" fmla="*/ 8890 w 59690"/>
                  <a:gd name="connsiteY5" fmla="*/ 47625 h 62865"/>
                  <a:gd name="connsiteX6" fmla="*/ 10795 w 59690"/>
                  <a:gd name="connsiteY6" fmla="*/ 52705 h 62865"/>
                  <a:gd name="connsiteX7" fmla="*/ 15875 w 59690"/>
                  <a:gd name="connsiteY7" fmla="*/ 54610 h 62865"/>
                  <a:gd name="connsiteX8" fmla="*/ 59690 w 59690"/>
                  <a:gd name="connsiteY8" fmla="*/ 54610 h 62865"/>
                  <a:gd name="connsiteX9" fmla="*/ 59690 w 59690"/>
                  <a:gd name="connsiteY9" fmla="*/ 62230 h 62865"/>
                  <a:gd name="connsiteX10" fmla="*/ 13970 w 59690"/>
                  <a:gd name="connsiteY10" fmla="*/ 62230 h 6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690" h="62865">
                    <a:moveTo>
                      <a:pt x="14605" y="62865"/>
                    </a:moveTo>
                    <a:cubicBezTo>
                      <a:pt x="10795" y="62865"/>
                      <a:pt x="7620" y="61595"/>
                      <a:pt x="4445" y="58420"/>
                    </a:cubicBezTo>
                    <a:cubicBezTo>
                      <a:pt x="1905" y="55880"/>
                      <a:pt x="0" y="52070"/>
                      <a:pt x="0" y="48260"/>
                    </a:cubicBezTo>
                    <a:lnTo>
                      <a:pt x="0" y="0"/>
                    </a:lnTo>
                    <a:lnTo>
                      <a:pt x="8890" y="0"/>
                    </a:lnTo>
                    <a:lnTo>
                      <a:pt x="8890" y="47625"/>
                    </a:lnTo>
                    <a:cubicBezTo>
                      <a:pt x="8890" y="49530"/>
                      <a:pt x="9525" y="51435"/>
                      <a:pt x="10795" y="52705"/>
                    </a:cubicBezTo>
                    <a:cubicBezTo>
                      <a:pt x="12065" y="53975"/>
                      <a:pt x="13970" y="54610"/>
                      <a:pt x="15875" y="54610"/>
                    </a:cubicBezTo>
                    <a:lnTo>
                      <a:pt x="59690" y="54610"/>
                    </a:lnTo>
                    <a:lnTo>
                      <a:pt x="59690" y="62230"/>
                    </a:lnTo>
                    <a:lnTo>
                      <a:pt x="13970" y="6223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" name="Frihåndsform: figur 49">
                <a:extLst>
                  <a:ext uri="{FF2B5EF4-FFF2-40B4-BE49-F238E27FC236}">
                    <a16:creationId xmlns:a16="http://schemas.microsoft.com/office/drawing/2014/main" id="{2EE2DEC8-988B-790C-340F-FFBD435324B6}"/>
                  </a:ext>
                </a:extLst>
              </p:cNvPr>
              <p:cNvSpPr/>
              <p:nvPr/>
            </p:nvSpPr>
            <p:spPr>
              <a:xfrm>
                <a:off x="11156950" y="6621623"/>
                <a:ext cx="65405" cy="62865"/>
              </a:xfrm>
              <a:custGeom>
                <a:avLst/>
                <a:gdLst>
                  <a:gd name="connsiteX0" fmla="*/ 10160 w 65405"/>
                  <a:gd name="connsiteY0" fmla="*/ 0 h 62865"/>
                  <a:gd name="connsiteX1" fmla="*/ 10160 w 65405"/>
                  <a:gd name="connsiteY1" fmla="*/ 47625 h 62865"/>
                  <a:gd name="connsiteX2" fmla="*/ 12065 w 65405"/>
                  <a:gd name="connsiteY2" fmla="*/ 52705 h 62865"/>
                  <a:gd name="connsiteX3" fmla="*/ 17145 w 65405"/>
                  <a:gd name="connsiteY3" fmla="*/ 54610 h 62865"/>
                  <a:gd name="connsiteX4" fmla="*/ 49530 w 65405"/>
                  <a:gd name="connsiteY4" fmla="*/ 54610 h 62865"/>
                  <a:gd name="connsiteX5" fmla="*/ 54610 w 65405"/>
                  <a:gd name="connsiteY5" fmla="*/ 52705 h 62865"/>
                  <a:gd name="connsiteX6" fmla="*/ 56515 w 65405"/>
                  <a:gd name="connsiteY6" fmla="*/ 47625 h 62865"/>
                  <a:gd name="connsiteX7" fmla="*/ 56515 w 65405"/>
                  <a:gd name="connsiteY7" fmla="*/ 0 h 62865"/>
                  <a:gd name="connsiteX8" fmla="*/ 65405 w 65405"/>
                  <a:gd name="connsiteY8" fmla="*/ 0 h 62865"/>
                  <a:gd name="connsiteX9" fmla="*/ 65405 w 65405"/>
                  <a:gd name="connsiteY9" fmla="*/ 48260 h 62865"/>
                  <a:gd name="connsiteX10" fmla="*/ 60960 w 65405"/>
                  <a:gd name="connsiteY10" fmla="*/ 58420 h 62865"/>
                  <a:gd name="connsiteX11" fmla="*/ 50800 w 65405"/>
                  <a:gd name="connsiteY11" fmla="*/ 62865 h 62865"/>
                  <a:gd name="connsiteX12" fmla="*/ 14605 w 65405"/>
                  <a:gd name="connsiteY12" fmla="*/ 62865 h 62865"/>
                  <a:gd name="connsiteX13" fmla="*/ 4445 w 65405"/>
                  <a:gd name="connsiteY13" fmla="*/ 58420 h 62865"/>
                  <a:gd name="connsiteX14" fmla="*/ 0 w 65405"/>
                  <a:gd name="connsiteY14" fmla="*/ 48260 h 62865"/>
                  <a:gd name="connsiteX15" fmla="*/ 0 w 65405"/>
                  <a:gd name="connsiteY15" fmla="*/ 0 h 62865"/>
                  <a:gd name="connsiteX16" fmla="*/ 8890 w 65405"/>
                  <a:gd name="connsiteY16" fmla="*/ 0 h 6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405" h="62865">
                    <a:moveTo>
                      <a:pt x="10160" y="0"/>
                    </a:moveTo>
                    <a:lnTo>
                      <a:pt x="10160" y="47625"/>
                    </a:lnTo>
                    <a:cubicBezTo>
                      <a:pt x="10160" y="49530"/>
                      <a:pt x="10795" y="51435"/>
                      <a:pt x="12065" y="52705"/>
                    </a:cubicBezTo>
                    <a:cubicBezTo>
                      <a:pt x="13335" y="53975"/>
                      <a:pt x="15240" y="54610"/>
                      <a:pt x="17145" y="54610"/>
                    </a:cubicBezTo>
                    <a:lnTo>
                      <a:pt x="49530" y="54610"/>
                    </a:lnTo>
                    <a:cubicBezTo>
                      <a:pt x="51435" y="54610"/>
                      <a:pt x="53340" y="53975"/>
                      <a:pt x="54610" y="52705"/>
                    </a:cubicBezTo>
                    <a:cubicBezTo>
                      <a:pt x="55880" y="51435"/>
                      <a:pt x="56515" y="49530"/>
                      <a:pt x="56515" y="47625"/>
                    </a:cubicBezTo>
                    <a:lnTo>
                      <a:pt x="56515" y="0"/>
                    </a:lnTo>
                    <a:lnTo>
                      <a:pt x="65405" y="0"/>
                    </a:lnTo>
                    <a:lnTo>
                      <a:pt x="65405" y="48260"/>
                    </a:lnTo>
                    <a:cubicBezTo>
                      <a:pt x="65405" y="52070"/>
                      <a:pt x="64135" y="55245"/>
                      <a:pt x="60960" y="58420"/>
                    </a:cubicBezTo>
                    <a:cubicBezTo>
                      <a:pt x="58420" y="60960"/>
                      <a:pt x="54610" y="62865"/>
                      <a:pt x="50800" y="62865"/>
                    </a:cubicBezTo>
                    <a:lnTo>
                      <a:pt x="14605" y="62865"/>
                    </a:lnTo>
                    <a:cubicBezTo>
                      <a:pt x="10795" y="62865"/>
                      <a:pt x="7620" y="61595"/>
                      <a:pt x="4445" y="58420"/>
                    </a:cubicBezTo>
                    <a:cubicBezTo>
                      <a:pt x="1905" y="55880"/>
                      <a:pt x="0" y="52070"/>
                      <a:pt x="0" y="48260"/>
                    </a:cubicBezTo>
                    <a:lnTo>
                      <a:pt x="0" y="0"/>
                    </a:lnTo>
                    <a:lnTo>
                      <a:pt x="8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" name="Frihåndsform: figur 50">
                <a:extLst>
                  <a:ext uri="{FF2B5EF4-FFF2-40B4-BE49-F238E27FC236}">
                    <a16:creationId xmlns:a16="http://schemas.microsoft.com/office/drawing/2014/main" id="{ECAD378E-F28D-9D0F-5955-F899C332941A}"/>
                  </a:ext>
                </a:extLst>
              </p:cNvPr>
              <p:cNvSpPr/>
              <p:nvPr/>
            </p:nvSpPr>
            <p:spPr>
              <a:xfrm>
                <a:off x="11303634" y="6621623"/>
                <a:ext cx="59690" cy="62865"/>
              </a:xfrm>
              <a:custGeom>
                <a:avLst/>
                <a:gdLst>
                  <a:gd name="connsiteX0" fmla="*/ 0 w 59690"/>
                  <a:gd name="connsiteY0" fmla="*/ 0 h 62865"/>
                  <a:gd name="connsiteX1" fmla="*/ 0 w 59690"/>
                  <a:gd name="connsiteY1" fmla="*/ 7620 h 62865"/>
                  <a:gd name="connsiteX2" fmla="*/ 25400 w 59690"/>
                  <a:gd name="connsiteY2" fmla="*/ 7620 h 62865"/>
                  <a:gd name="connsiteX3" fmla="*/ 25400 w 59690"/>
                  <a:gd name="connsiteY3" fmla="*/ 62865 h 62865"/>
                  <a:gd name="connsiteX4" fmla="*/ 33655 w 59690"/>
                  <a:gd name="connsiteY4" fmla="*/ 62865 h 62865"/>
                  <a:gd name="connsiteX5" fmla="*/ 33655 w 59690"/>
                  <a:gd name="connsiteY5" fmla="*/ 7620 h 62865"/>
                  <a:gd name="connsiteX6" fmla="*/ 59690 w 59690"/>
                  <a:gd name="connsiteY6" fmla="*/ 7620 h 62865"/>
                  <a:gd name="connsiteX7" fmla="*/ 59690 w 59690"/>
                  <a:gd name="connsiteY7" fmla="*/ 0 h 62865"/>
                  <a:gd name="connsiteX8" fmla="*/ 0 w 59690"/>
                  <a:gd name="connsiteY8" fmla="*/ 0 h 6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690" h="62865">
                    <a:moveTo>
                      <a:pt x="0" y="0"/>
                    </a:moveTo>
                    <a:lnTo>
                      <a:pt x="0" y="7620"/>
                    </a:lnTo>
                    <a:lnTo>
                      <a:pt x="25400" y="7620"/>
                    </a:lnTo>
                    <a:lnTo>
                      <a:pt x="25400" y="62865"/>
                    </a:lnTo>
                    <a:lnTo>
                      <a:pt x="33655" y="62865"/>
                    </a:lnTo>
                    <a:lnTo>
                      <a:pt x="33655" y="7620"/>
                    </a:lnTo>
                    <a:lnTo>
                      <a:pt x="59690" y="7620"/>
                    </a:lnTo>
                    <a:lnTo>
                      <a:pt x="5969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" name="Frihåndsform: figur 51">
                <a:extLst>
                  <a:ext uri="{FF2B5EF4-FFF2-40B4-BE49-F238E27FC236}">
                    <a16:creationId xmlns:a16="http://schemas.microsoft.com/office/drawing/2014/main" id="{CCA40F52-9054-CA7B-BF77-BA66AD65A260}"/>
                  </a:ext>
                </a:extLst>
              </p:cNvPr>
              <p:cNvSpPr/>
              <p:nvPr/>
            </p:nvSpPr>
            <p:spPr>
              <a:xfrm>
                <a:off x="11444605" y="6621623"/>
                <a:ext cx="8890" cy="62864"/>
              </a:xfrm>
              <a:custGeom>
                <a:avLst/>
                <a:gdLst>
                  <a:gd name="connsiteX0" fmla="*/ 0 w 8890"/>
                  <a:gd name="connsiteY0" fmla="*/ 0 h 62864"/>
                  <a:gd name="connsiteX1" fmla="*/ 8890 w 8890"/>
                  <a:gd name="connsiteY1" fmla="*/ 0 h 62864"/>
                  <a:gd name="connsiteX2" fmla="*/ 8890 w 8890"/>
                  <a:gd name="connsiteY2" fmla="*/ 62865 h 62864"/>
                  <a:gd name="connsiteX3" fmla="*/ 0 w 8890"/>
                  <a:gd name="connsiteY3" fmla="*/ 62865 h 6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90" h="62864">
                    <a:moveTo>
                      <a:pt x="0" y="0"/>
                    </a:moveTo>
                    <a:lnTo>
                      <a:pt x="8890" y="0"/>
                    </a:lnTo>
                    <a:lnTo>
                      <a:pt x="8890" y="62865"/>
                    </a:lnTo>
                    <a:lnTo>
                      <a:pt x="0" y="6286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" name="Frihåndsform: figur 52">
                <a:extLst>
                  <a:ext uri="{FF2B5EF4-FFF2-40B4-BE49-F238E27FC236}">
                    <a16:creationId xmlns:a16="http://schemas.microsoft.com/office/drawing/2014/main" id="{5DC8686F-2613-5A67-8115-A219502170ED}"/>
                  </a:ext>
                </a:extLst>
              </p:cNvPr>
              <p:cNvSpPr/>
              <p:nvPr/>
            </p:nvSpPr>
            <p:spPr>
              <a:xfrm>
                <a:off x="11533505" y="6621623"/>
                <a:ext cx="67309" cy="63499"/>
              </a:xfrm>
              <a:custGeom>
                <a:avLst/>
                <a:gdLst>
                  <a:gd name="connsiteX0" fmla="*/ 11430 w 67309"/>
                  <a:gd name="connsiteY0" fmla="*/ 10160 h 63499"/>
                  <a:gd name="connsiteX1" fmla="*/ 9525 w 67309"/>
                  <a:gd name="connsiteY1" fmla="*/ 15875 h 63499"/>
                  <a:gd name="connsiteX2" fmla="*/ 9525 w 67309"/>
                  <a:gd name="connsiteY2" fmla="*/ 47625 h 63499"/>
                  <a:gd name="connsiteX3" fmla="*/ 11430 w 67309"/>
                  <a:gd name="connsiteY3" fmla="*/ 52705 h 63499"/>
                  <a:gd name="connsiteX4" fmla="*/ 16510 w 67309"/>
                  <a:gd name="connsiteY4" fmla="*/ 54610 h 63499"/>
                  <a:gd name="connsiteX5" fmla="*/ 50164 w 67309"/>
                  <a:gd name="connsiteY5" fmla="*/ 54610 h 63499"/>
                  <a:gd name="connsiteX6" fmla="*/ 55880 w 67309"/>
                  <a:gd name="connsiteY6" fmla="*/ 52705 h 63499"/>
                  <a:gd name="connsiteX7" fmla="*/ 57785 w 67309"/>
                  <a:gd name="connsiteY7" fmla="*/ 47625 h 63499"/>
                  <a:gd name="connsiteX8" fmla="*/ 57785 w 67309"/>
                  <a:gd name="connsiteY8" fmla="*/ 15875 h 63499"/>
                  <a:gd name="connsiteX9" fmla="*/ 55880 w 67309"/>
                  <a:gd name="connsiteY9" fmla="*/ 10795 h 63499"/>
                  <a:gd name="connsiteX10" fmla="*/ 50164 w 67309"/>
                  <a:gd name="connsiteY10" fmla="*/ 8890 h 63499"/>
                  <a:gd name="connsiteX11" fmla="*/ 16510 w 67309"/>
                  <a:gd name="connsiteY11" fmla="*/ 8890 h 63499"/>
                  <a:gd name="connsiteX12" fmla="*/ 11430 w 67309"/>
                  <a:gd name="connsiteY12" fmla="*/ 10795 h 63499"/>
                  <a:gd name="connsiteX13" fmla="*/ 52705 w 67309"/>
                  <a:gd name="connsiteY13" fmla="*/ 0 h 63499"/>
                  <a:gd name="connsiteX14" fmla="*/ 62864 w 67309"/>
                  <a:gd name="connsiteY14" fmla="*/ 4445 h 63499"/>
                  <a:gd name="connsiteX15" fmla="*/ 67310 w 67309"/>
                  <a:gd name="connsiteY15" fmla="*/ 14605 h 63499"/>
                  <a:gd name="connsiteX16" fmla="*/ 67310 w 67309"/>
                  <a:gd name="connsiteY16" fmla="*/ 48895 h 63499"/>
                  <a:gd name="connsiteX17" fmla="*/ 62864 w 67309"/>
                  <a:gd name="connsiteY17" fmla="*/ 59055 h 63499"/>
                  <a:gd name="connsiteX18" fmla="*/ 52705 w 67309"/>
                  <a:gd name="connsiteY18" fmla="*/ 63500 h 63499"/>
                  <a:gd name="connsiteX19" fmla="*/ 14605 w 67309"/>
                  <a:gd name="connsiteY19" fmla="*/ 63500 h 63499"/>
                  <a:gd name="connsiteX20" fmla="*/ 4445 w 67309"/>
                  <a:gd name="connsiteY20" fmla="*/ 59055 h 63499"/>
                  <a:gd name="connsiteX21" fmla="*/ 0 w 67309"/>
                  <a:gd name="connsiteY21" fmla="*/ 48895 h 63499"/>
                  <a:gd name="connsiteX22" fmla="*/ 0 w 67309"/>
                  <a:gd name="connsiteY22" fmla="*/ 14605 h 63499"/>
                  <a:gd name="connsiteX23" fmla="*/ 4445 w 67309"/>
                  <a:gd name="connsiteY23" fmla="*/ 4445 h 63499"/>
                  <a:gd name="connsiteX24" fmla="*/ 14605 w 67309"/>
                  <a:gd name="connsiteY24" fmla="*/ 0 h 63499"/>
                  <a:gd name="connsiteX25" fmla="*/ 52705 w 67309"/>
                  <a:gd name="connsiteY25" fmla="*/ 0 h 63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7309" h="63499">
                    <a:moveTo>
                      <a:pt x="11430" y="10160"/>
                    </a:moveTo>
                    <a:cubicBezTo>
                      <a:pt x="10160" y="11430"/>
                      <a:pt x="9525" y="13335"/>
                      <a:pt x="9525" y="15875"/>
                    </a:cubicBezTo>
                    <a:lnTo>
                      <a:pt x="9525" y="47625"/>
                    </a:lnTo>
                    <a:cubicBezTo>
                      <a:pt x="9525" y="49530"/>
                      <a:pt x="10160" y="51435"/>
                      <a:pt x="11430" y="52705"/>
                    </a:cubicBezTo>
                    <a:cubicBezTo>
                      <a:pt x="12700" y="53975"/>
                      <a:pt x="14605" y="54610"/>
                      <a:pt x="16510" y="54610"/>
                    </a:cubicBezTo>
                    <a:lnTo>
                      <a:pt x="50164" y="54610"/>
                    </a:lnTo>
                    <a:cubicBezTo>
                      <a:pt x="52070" y="54610"/>
                      <a:pt x="53975" y="53975"/>
                      <a:pt x="55880" y="52705"/>
                    </a:cubicBezTo>
                    <a:cubicBezTo>
                      <a:pt x="57150" y="51435"/>
                      <a:pt x="57785" y="49530"/>
                      <a:pt x="57785" y="47625"/>
                    </a:cubicBezTo>
                    <a:lnTo>
                      <a:pt x="57785" y="15875"/>
                    </a:lnTo>
                    <a:cubicBezTo>
                      <a:pt x="57785" y="13970"/>
                      <a:pt x="57150" y="12065"/>
                      <a:pt x="55880" y="10795"/>
                    </a:cubicBezTo>
                    <a:cubicBezTo>
                      <a:pt x="54610" y="9525"/>
                      <a:pt x="52705" y="8890"/>
                      <a:pt x="50164" y="8890"/>
                    </a:cubicBezTo>
                    <a:lnTo>
                      <a:pt x="16510" y="8890"/>
                    </a:lnTo>
                    <a:cubicBezTo>
                      <a:pt x="14605" y="8890"/>
                      <a:pt x="12700" y="9525"/>
                      <a:pt x="11430" y="10795"/>
                    </a:cubicBezTo>
                    <a:moveTo>
                      <a:pt x="52705" y="0"/>
                    </a:moveTo>
                    <a:cubicBezTo>
                      <a:pt x="56514" y="0"/>
                      <a:pt x="59689" y="1270"/>
                      <a:pt x="62864" y="4445"/>
                    </a:cubicBezTo>
                    <a:cubicBezTo>
                      <a:pt x="65405" y="6985"/>
                      <a:pt x="67310" y="10795"/>
                      <a:pt x="67310" y="14605"/>
                    </a:cubicBezTo>
                    <a:lnTo>
                      <a:pt x="67310" y="48895"/>
                    </a:lnTo>
                    <a:cubicBezTo>
                      <a:pt x="67310" y="52705"/>
                      <a:pt x="66039" y="55880"/>
                      <a:pt x="62864" y="59055"/>
                    </a:cubicBezTo>
                    <a:cubicBezTo>
                      <a:pt x="60325" y="61595"/>
                      <a:pt x="56514" y="63500"/>
                      <a:pt x="52705" y="63500"/>
                    </a:cubicBezTo>
                    <a:lnTo>
                      <a:pt x="14605" y="63500"/>
                    </a:lnTo>
                    <a:cubicBezTo>
                      <a:pt x="10795" y="63500"/>
                      <a:pt x="7620" y="62230"/>
                      <a:pt x="4445" y="59055"/>
                    </a:cubicBezTo>
                    <a:cubicBezTo>
                      <a:pt x="1905" y="56515"/>
                      <a:pt x="0" y="52705"/>
                      <a:pt x="0" y="48895"/>
                    </a:cubicBezTo>
                    <a:lnTo>
                      <a:pt x="0" y="14605"/>
                    </a:lnTo>
                    <a:cubicBezTo>
                      <a:pt x="0" y="10795"/>
                      <a:pt x="1270" y="7620"/>
                      <a:pt x="4445" y="4445"/>
                    </a:cubicBezTo>
                    <a:cubicBezTo>
                      <a:pt x="6985" y="1905"/>
                      <a:pt x="10795" y="0"/>
                      <a:pt x="14605" y="0"/>
                    </a:cubicBezTo>
                    <a:lnTo>
                      <a:pt x="527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" name="Frihåndsform: figur 53">
                <a:extLst>
                  <a:ext uri="{FF2B5EF4-FFF2-40B4-BE49-F238E27FC236}">
                    <a16:creationId xmlns:a16="http://schemas.microsoft.com/office/drawing/2014/main" id="{52097754-A0FC-5903-796A-DB582B699C30}"/>
                  </a:ext>
                </a:extLst>
              </p:cNvPr>
              <p:cNvSpPr/>
              <p:nvPr/>
            </p:nvSpPr>
            <p:spPr>
              <a:xfrm>
                <a:off x="11681459" y="6621623"/>
                <a:ext cx="64770" cy="62865"/>
              </a:xfrm>
              <a:custGeom>
                <a:avLst/>
                <a:gdLst>
                  <a:gd name="connsiteX0" fmla="*/ 55880 w 64770"/>
                  <a:gd name="connsiteY0" fmla="*/ 0 h 62865"/>
                  <a:gd name="connsiteX1" fmla="*/ 55880 w 64770"/>
                  <a:gd name="connsiteY1" fmla="*/ 48260 h 62865"/>
                  <a:gd name="connsiteX2" fmla="*/ 6985 w 64770"/>
                  <a:gd name="connsiteY2" fmla="*/ 0 h 62865"/>
                  <a:gd name="connsiteX3" fmla="*/ 0 w 64770"/>
                  <a:gd name="connsiteY3" fmla="*/ 0 h 62865"/>
                  <a:gd name="connsiteX4" fmla="*/ 0 w 64770"/>
                  <a:gd name="connsiteY4" fmla="*/ 62865 h 62865"/>
                  <a:gd name="connsiteX5" fmla="*/ 8890 w 64770"/>
                  <a:gd name="connsiteY5" fmla="*/ 62865 h 62865"/>
                  <a:gd name="connsiteX6" fmla="*/ 8890 w 64770"/>
                  <a:gd name="connsiteY6" fmla="*/ 13970 h 62865"/>
                  <a:gd name="connsiteX7" fmla="*/ 57785 w 64770"/>
                  <a:gd name="connsiteY7" fmla="*/ 62865 h 62865"/>
                  <a:gd name="connsiteX8" fmla="*/ 64770 w 64770"/>
                  <a:gd name="connsiteY8" fmla="*/ 62865 h 62865"/>
                  <a:gd name="connsiteX9" fmla="*/ 64770 w 64770"/>
                  <a:gd name="connsiteY9" fmla="*/ 0 h 62865"/>
                  <a:gd name="connsiteX10" fmla="*/ 55880 w 64770"/>
                  <a:gd name="connsiteY10" fmla="*/ 0 h 6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770" h="62865">
                    <a:moveTo>
                      <a:pt x="55880" y="0"/>
                    </a:moveTo>
                    <a:lnTo>
                      <a:pt x="55880" y="48260"/>
                    </a:lnTo>
                    <a:lnTo>
                      <a:pt x="6985" y="0"/>
                    </a:lnTo>
                    <a:lnTo>
                      <a:pt x="0" y="0"/>
                    </a:lnTo>
                    <a:lnTo>
                      <a:pt x="0" y="62865"/>
                    </a:lnTo>
                    <a:lnTo>
                      <a:pt x="8890" y="62865"/>
                    </a:lnTo>
                    <a:lnTo>
                      <a:pt x="8890" y="13970"/>
                    </a:lnTo>
                    <a:lnTo>
                      <a:pt x="57785" y="62865"/>
                    </a:lnTo>
                    <a:lnTo>
                      <a:pt x="64770" y="62865"/>
                    </a:lnTo>
                    <a:lnTo>
                      <a:pt x="64770" y="0"/>
                    </a:lnTo>
                    <a:lnTo>
                      <a:pt x="558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5" name="Frihåndsform: figur 54">
                <a:extLst>
                  <a:ext uri="{FF2B5EF4-FFF2-40B4-BE49-F238E27FC236}">
                    <a16:creationId xmlns:a16="http://schemas.microsoft.com/office/drawing/2014/main" id="{AA84CE20-DE5E-7148-D252-69889B964CA2}"/>
                  </a:ext>
                </a:extLst>
              </p:cNvPr>
              <p:cNvSpPr/>
              <p:nvPr/>
            </p:nvSpPr>
            <p:spPr>
              <a:xfrm>
                <a:off x="11826875" y="6620988"/>
                <a:ext cx="62230" cy="61594"/>
              </a:xfrm>
              <a:custGeom>
                <a:avLst/>
                <a:gdLst>
                  <a:gd name="connsiteX0" fmla="*/ 57785 w 62230"/>
                  <a:gd name="connsiteY0" fmla="*/ 635 h 61594"/>
                  <a:gd name="connsiteX1" fmla="*/ 57785 w 62230"/>
                  <a:gd name="connsiteY1" fmla="*/ 8255 h 61594"/>
                  <a:gd name="connsiteX2" fmla="*/ 16510 w 62230"/>
                  <a:gd name="connsiteY2" fmla="*/ 8255 h 61594"/>
                  <a:gd name="connsiteX3" fmla="*/ 10795 w 62230"/>
                  <a:gd name="connsiteY3" fmla="*/ 10160 h 61594"/>
                  <a:gd name="connsiteX4" fmla="*/ 8890 w 62230"/>
                  <a:gd name="connsiteY4" fmla="*/ 15240 h 61594"/>
                  <a:gd name="connsiteX5" fmla="*/ 8890 w 62230"/>
                  <a:gd name="connsiteY5" fmla="*/ 18415 h 61594"/>
                  <a:gd name="connsiteX6" fmla="*/ 10795 w 62230"/>
                  <a:gd name="connsiteY6" fmla="*/ 23495 h 61594"/>
                  <a:gd name="connsiteX7" fmla="*/ 16510 w 62230"/>
                  <a:gd name="connsiteY7" fmla="*/ 25400 h 61594"/>
                  <a:gd name="connsiteX8" fmla="*/ 47625 w 62230"/>
                  <a:gd name="connsiteY8" fmla="*/ 25400 h 61594"/>
                  <a:gd name="connsiteX9" fmla="*/ 57785 w 62230"/>
                  <a:gd name="connsiteY9" fmla="*/ 29210 h 61594"/>
                  <a:gd name="connsiteX10" fmla="*/ 62230 w 62230"/>
                  <a:gd name="connsiteY10" fmla="*/ 39370 h 61594"/>
                  <a:gd name="connsiteX11" fmla="*/ 62230 w 62230"/>
                  <a:gd name="connsiteY11" fmla="*/ 47625 h 61594"/>
                  <a:gd name="connsiteX12" fmla="*/ 57785 w 62230"/>
                  <a:gd name="connsiteY12" fmla="*/ 57785 h 61594"/>
                  <a:gd name="connsiteX13" fmla="*/ 47625 w 62230"/>
                  <a:gd name="connsiteY13" fmla="*/ 61595 h 61594"/>
                  <a:gd name="connsiteX14" fmla="*/ 2540 w 62230"/>
                  <a:gd name="connsiteY14" fmla="*/ 61595 h 61594"/>
                  <a:gd name="connsiteX15" fmla="*/ 2540 w 62230"/>
                  <a:gd name="connsiteY15" fmla="*/ 53975 h 61594"/>
                  <a:gd name="connsiteX16" fmla="*/ 45720 w 62230"/>
                  <a:gd name="connsiteY16" fmla="*/ 53975 h 61594"/>
                  <a:gd name="connsiteX17" fmla="*/ 51435 w 62230"/>
                  <a:gd name="connsiteY17" fmla="*/ 52070 h 61594"/>
                  <a:gd name="connsiteX18" fmla="*/ 53340 w 62230"/>
                  <a:gd name="connsiteY18" fmla="*/ 46990 h 61594"/>
                  <a:gd name="connsiteX19" fmla="*/ 53340 w 62230"/>
                  <a:gd name="connsiteY19" fmla="*/ 41275 h 61594"/>
                  <a:gd name="connsiteX20" fmla="*/ 51435 w 62230"/>
                  <a:gd name="connsiteY20" fmla="*/ 36195 h 61594"/>
                  <a:gd name="connsiteX21" fmla="*/ 45720 w 62230"/>
                  <a:gd name="connsiteY21" fmla="*/ 34290 h 61594"/>
                  <a:gd name="connsiteX22" fmla="*/ 14605 w 62230"/>
                  <a:gd name="connsiteY22" fmla="*/ 34290 h 61594"/>
                  <a:gd name="connsiteX23" fmla="*/ 4445 w 62230"/>
                  <a:gd name="connsiteY23" fmla="*/ 30480 h 61594"/>
                  <a:gd name="connsiteX24" fmla="*/ 0 w 62230"/>
                  <a:gd name="connsiteY24" fmla="*/ 20320 h 61594"/>
                  <a:gd name="connsiteX25" fmla="*/ 0 w 62230"/>
                  <a:gd name="connsiteY25" fmla="*/ 13970 h 61594"/>
                  <a:gd name="connsiteX26" fmla="*/ 4445 w 62230"/>
                  <a:gd name="connsiteY26" fmla="*/ 3810 h 61594"/>
                  <a:gd name="connsiteX27" fmla="*/ 14605 w 62230"/>
                  <a:gd name="connsiteY27" fmla="*/ 0 h 61594"/>
                  <a:gd name="connsiteX28" fmla="*/ 57785 w 62230"/>
                  <a:gd name="connsiteY28" fmla="*/ 0 h 6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2230" h="61594">
                    <a:moveTo>
                      <a:pt x="57785" y="635"/>
                    </a:moveTo>
                    <a:lnTo>
                      <a:pt x="57785" y="8255"/>
                    </a:lnTo>
                    <a:lnTo>
                      <a:pt x="16510" y="8255"/>
                    </a:lnTo>
                    <a:cubicBezTo>
                      <a:pt x="14605" y="8255"/>
                      <a:pt x="12700" y="8890"/>
                      <a:pt x="10795" y="10160"/>
                    </a:cubicBezTo>
                    <a:cubicBezTo>
                      <a:pt x="9525" y="11430"/>
                      <a:pt x="8890" y="13335"/>
                      <a:pt x="8890" y="15240"/>
                    </a:cubicBezTo>
                    <a:lnTo>
                      <a:pt x="8890" y="18415"/>
                    </a:lnTo>
                    <a:cubicBezTo>
                      <a:pt x="8890" y="20320"/>
                      <a:pt x="9525" y="22225"/>
                      <a:pt x="10795" y="23495"/>
                    </a:cubicBezTo>
                    <a:cubicBezTo>
                      <a:pt x="12065" y="24765"/>
                      <a:pt x="13970" y="25400"/>
                      <a:pt x="16510" y="25400"/>
                    </a:cubicBezTo>
                    <a:lnTo>
                      <a:pt x="47625" y="25400"/>
                    </a:lnTo>
                    <a:cubicBezTo>
                      <a:pt x="51435" y="25400"/>
                      <a:pt x="54610" y="26670"/>
                      <a:pt x="57785" y="29210"/>
                    </a:cubicBezTo>
                    <a:cubicBezTo>
                      <a:pt x="60325" y="31750"/>
                      <a:pt x="62230" y="35560"/>
                      <a:pt x="62230" y="39370"/>
                    </a:cubicBezTo>
                    <a:lnTo>
                      <a:pt x="62230" y="47625"/>
                    </a:lnTo>
                    <a:cubicBezTo>
                      <a:pt x="62230" y="51435"/>
                      <a:pt x="60960" y="54610"/>
                      <a:pt x="57785" y="57785"/>
                    </a:cubicBezTo>
                    <a:cubicBezTo>
                      <a:pt x="55245" y="60325"/>
                      <a:pt x="51435" y="61595"/>
                      <a:pt x="47625" y="61595"/>
                    </a:cubicBezTo>
                    <a:lnTo>
                      <a:pt x="2540" y="61595"/>
                    </a:lnTo>
                    <a:lnTo>
                      <a:pt x="2540" y="53975"/>
                    </a:lnTo>
                    <a:lnTo>
                      <a:pt x="45720" y="53975"/>
                    </a:lnTo>
                    <a:cubicBezTo>
                      <a:pt x="47625" y="53975"/>
                      <a:pt x="49530" y="53340"/>
                      <a:pt x="51435" y="52070"/>
                    </a:cubicBezTo>
                    <a:cubicBezTo>
                      <a:pt x="52705" y="50800"/>
                      <a:pt x="53340" y="48895"/>
                      <a:pt x="53340" y="46990"/>
                    </a:cubicBezTo>
                    <a:lnTo>
                      <a:pt x="53340" y="41275"/>
                    </a:lnTo>
                    <a:cubicBezTo>
                      <a:pt x="53340" y="39370"/>
                      <a:pt x="52705" y="37465"/>
                      <a:pt x="51435" y="36195"/>
                    </a:cubicBezTo>
                    <a:cubicBezTo>
                      <a:pt x="50165" y="34925"/>
                      <a:pt x="48260" y="34290"/>
                      <a:pt x="45720" y="34290"/>
                    </a:cubicBezTo>
                    <a:lnTo>
                      <a:pt x="14605" y="34290"/>
                    </a:lnTo>
                    <a:cubicBezTo>
                      <a:pt x="10795" y="34290"/>
                      <a:pt x="7620" y="33020"/>
                      <a:pt x="4445" y="30480"/>
                    </a:cubicBezTo>
                    <a:cubicBezTo>
                      <a:pt x="1905" y="27940"/>
                      <a:pt x="0" y="24130"/>
                      <a:pt x="0" y="20320"/>
                    </a:cubicBezTo>
                    <a:lnTo>
                      <a:pt x="0" y="13970"/>
                    </a:lnTo>
                    <a:cubicBezTo>
                      <a:pt x="0" y="10160"/>
                      <a:pt x="1270" y="6985"/>
                      <a:pt x="4445" y="3810"/>
                    </a:cubicBezTo>
                    <a:cubicBezTo>
                      <a:pt x="6985" y="1270"/>
                      <a:pt x="10795" y="0"/>
                      <a:pt x="14605" y="0"/>
                    </a:cubicBezTo>
                    <a:lnTo>
                      <a:pt x="577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" name="Frihåndsform: figur 55">
                <a:extLst>
                  <a:ext uri="{FF2B5EF4-FFF2-40B4-BE49-F238E27FC236}">
                    <a16:creationId xmlns:a16="http://schemas.microsoft.com/office/drawing/2014/main" id="{3DB8CD1C-A01B-4F55-410E-5279CDBFAE51}"/>
                  </a:ext>
                </a:extLst>
              </p:cNvPr>
              <p:cNvSpPr/>
              <p:nvPr/>
            </p:nvSpPr>
            <p:spPr>
              <a:xfrm>
                <a:off x="10730230" y="6419693"/>
                <a:ext cx="142239" cy="135254"/>
              </a:xfrm>
              <a:custGeom>
                <a:avLst/>
                <a:gdLst>
                  <a:gd name="connsiteX0" fmla="*/ 22860 w 142239"/>
                  <a:gd name="connsiteY0" fmla="*/ 21590 h 135254"/>
                  <a:gd name="connsiteX1" fmla="*/ 18414 w 142239"/>
                  <a:gd name="connsiteY1" fmla="*/ 33020 h 135254"/>
                  <a:gd name="connsiteX2" fmla="*/ 18414 w 142239"/>
                  <a:gd name="connsiteY2" fmla="*/ 102235 h 135254"/>
                  <a:gd name="connsiteX3" fmla="*/ 22860 w 142239"/>
                  <a:gd name="connsiteY3" fmla="*/ 113665 h 135254"/>
                  <a:gd name="connsiteX4" fmla="*/ 34289 w 142239"/>
                  <a:gd name="connsiteY4" fmla="*/ 118110 h 135254"/>
                  <a:gd name="connsiteX5" fmla="*/ 107314 w 142239"/>
                  <a:gd name="connsiteY5" fmla="*/ 118110 h 135254"/>
                  <a:gd name="connsiteX6" fmla="*/ 118745 w 142239"/>
                  <a:gd name="connsiteY6" fmla="*/ 113665 h 135254"/>
                  <a:gd name="connsiteX7" fmla="*/ 123189 w 142239"/>
                  <a:gd name="connsiteY7" fmla="*/ 102235 h 135254"/>
                  <a:gd name="connsiteX8" fmla="*/ 123189 w 142239"/>
                  <a:gd name="connsiteY8" fmla="*/ 33020 h 135254"/>
                  <a:gd name="connsiteX9" fmla="*/ 118745 w 142239"/>
                  <a:gd name="connsiteY9" fmla="*/ 21590 h 135254"/>
                  <a:gd name="connsiteX10" fmla="*/ 107314 w 142239"/>
                  <a:gd name="connsiteY10" fmla="*/ 17145 h 135254"/>
                  <a:gd name="connsiteX11" fmla="*/ 34289 w 142239"/>
                  <a:gd name="connsiteY11" fmla="*/ 17145 h 135254"/>
                  <a:gd name="connsiteX12" fmla="*/ 22860 w 142239"/>
                  <a:gd name="connsiteY12" fmla="*/ 21590 h 135254"/>
                  <a:gd name="connsiteX13" fmla="*/ 111760 w 142239"/>
                  <a:gd name="connsiteY13" fmla="*/ 0 h 135254"/>
                  <a:gd name="connsiteX14" fmla="*/ 133350 w 142239"/>
                  <a:gd name="connsiteY14" fmla="*/ 8890 h 135254"/>
                  <a:gd name="connsiteX15" fmla="*/ 142239 w 142239"/>
                  <a:gd name="connsiteY15" fmla="*/ 30480 h 135254"/>
                  <a:gd name="connsiteX16" fmla="*/ 142239 w 142239"/>
                  <a:gd name="connsiteY16" fmla="*/ 104775 h 135254"/>
                  <a:gd name="connsiteX17" fmla="*/ 133350 w 142239"/>
                  <a:gd name="connsiteY17" fmla="*/ 126365 h 135254"/>
                  <a:gd name="connsiteX18" fmla="*/ 111760 w 142239"/>
                  <a:gd name="connsiteY18" fmla="*/ 135255 h 135254"/>
                  <a:gd name="connsiteX19" fmla="*/ 30480 w 142239"/>
                  <a:gd name="connsiteY19" fmla="*/ 135255 h 135254"/>
                  <a:gd name="connsiteX20" fmla="*/ 8889 w 142239"/>
                  <a:gd name="connsiteY20" fmla="*/ 126365 h 135254"/>
                  <a:gd name="connsiteX21" fmla="*/ 0 w 142239"/>
                  <a:gd name="connsiteY21" fmla="*/ 104775 h 135254"/>
                  <a:gd name="connsiteX22" fmla="*/ 0 w 142239"/>
                  <a:gd name="connsiteY22" fmla="*/ 30480 h 135254"/>
                  <a:gd name="connsiteX23" fmla="*/ 8889 w 142239"/>
                  <a:gd name="connsiteY23" fmla="*/ 8890 h 135254"/>
                  <a:gd name="connsiteX24" fmla="*/ 30480 w 142239"/>
                  <a:gd name="connsiteY24" fmla="*/ 0 h 135254"/>
                  <a:gd name="connsiteX25" fmla="*/ 111760 w 142239"/>
                  <a:gd name="connsiteY25" fmla="*/ 0 h 13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42239" h="135254">
                    <a:moveTo>
                      <a:pt x="22860" y="21590"/>
                    </a:moveTo>
                    <a:cubicBezTo>
                      <a:pt x="19685" y="24765"/>
                      <a:pt x="18414" y="28575"/>
                      <a:pt x="18414" y="33020"/>
                    </a:cubicBezTo>
                    <a:lnTo>
                      <a:pt x="18414" y="102235"/>
                    </a:lnTo>
                    <a:cubicBezTo>
                      <a:pt x="18414" y="106680"/>
                      <a:pt x="19685" y="110490"/>
                      <a:pt x="22860" y="113665"/>
                    </a:cubicBezTo>
                    <a:cubicBezTo>
                      <a:pt x="26035" y="116840"/>
                      <a:pt x="29845" y="118110"/>
                      <a:pt x="34289" y="118110"/>
                    </a:cubicBezTo>
                    <a:lnTo>
                      <a:pt x="107314" y="118110"/>
                    </a:lnTo>
                    <a:cubicBezTo>
                      <a:pt x="111760" y="118110"/>
                      <a:pt x="115570" y="116840"/>
                      <a:pt x="118745" y="113665"/>
                    </a:cubicBezTo>
                    <a:cubicBezTo>
                      <a:pt x="121920" y="110490"/>
                      <a:pt x="123189" y="106680"/>
                      <a:pt x="123189" y="102235"/>
                    </a:cubicBezTo>
                    <a:lnTo>
                      <a:pt x="123189" y="33020"/>
                    </a:lnTo>
                    <a:cubicBezTo>
                      <a:pt x="123189" y="28575"/>
                      <a:pt x="121920" y="24765"/>
                      <a:pt x="118745" y="21590"/>
                    </a:cubicBezTo>
                    <a:cubicBezTo>
                      <a:pt x="115570" y="18415"/>
                      <a:pt x="111760" y="17145"/>
                      <a:pt x="107314" y="17145"/>
                    </a:cubicBezTo>
                    <a:lnTo>
                      <a:pt x="34289" y="17145"/>
                    </a:lnTo>
                    <a:cubicBezTo>
                      <a:pt x="29845" y="17145"/>
                      <a:pt x="26035" y="18415"/>
                      <a:pt x="22860" y="21590"/>
                    </a:cubicBezTo>
                    <a:moveTo>
                      <a:pt x="111760" y="0"/>
                    </a:moveTo>
                    <a:cubicBezTo>
                      <a:pt x="120014" y="0"/>
                      <a:pt x="127635" y="3175"/>
                      <a:pt x="133350" y="8890"/>
                    </a:cubicBezTo>
                    <a:cubicBezTo>
                      <a:pt x="139064" y="14605"/>
                      <a:pt x="142239" y="22225"/>
                      <a:pt x="142239" y="30480"/>
                    </a:cubicBezTo>
                    <a:lnTo>
                      <a:pt x="142239" y="104775"/>
                    </a:lnTo>
                    <a:cubicBezTo>
                      <a:pt x="142239" y="113030"/>
                      <a:pt x="139064" y="120650"/>
                      <a:pt x="133350" y="126365"/>
                    </a:cubicBezTo>
                    <a:cubicBezTo>
                      <a:pt x="127635" y="132080"/>
                      <a:pt x="120014" y="135255"/>
                      <a:pt x="111760" y="135255"/>
                    </a:cubicBezTo>
                    <a:lnTo>
                      <a:pt x="30480" y="135255"/>
                    </a:lnTo>
                    <a:cubicBezTo>
                      <a:pt x="22225" y="135255"/>
                      <a:pt x="14605" y="132080"/>
                      <a:pt x="8889" y="126365"/>
                    </a:cubicBezTo>
                    <a:cubicBezTo>
                      <a:pt x="3175" y="120650"/>
                      <a:pt x="0" y="113030"/>
                      <a:pt x="0" y="104775"/>
                    </a:cubicBezTo>
                    <a:lnTo>
                      <a:pt x="0" y="30480"/>
                    </a:lnTo>
                    <a:cubicBezTo>
                      <a:pt x="0" y="22225"/>
                      <a:pt x="3175" y="14605"/>
                      <a:pt x="8889" y="8890"/>
                    </a:cubicBezTo>
                    <a:cubicBezTo>
                      <a:pt x="14605" y="3175"/>
                      <a:pt x="22225" y="0"/>
                      <a:pt x="30480" y="0"/>
                    </a:cubicBezTo>
                    <a:lnTo>
                      <a:pt x="1117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" name="Frihåndsform: figur 56">
                <a:extLst>
                  <a:ext uri="{FF2B5EF4-FFF2-40B4-BE49-F238E27FC236}">
                    <a16:creationId xmlns:a16="http://schemas.microsoft.com/office/drawing/2014/main" id="{B5CC17C4-96DC-4D2B-9889-4879E967CB9A}"/>
                  </a:ext>
                </a:extLst>
              </p:cNvPr>
              <p:cNvSpPr/>
              <p:nvPr/>
            </p:nvSpPr>
            <p:spPr>
              <a:xfrm>
                <a:off x="10906125" y="6419693"/>
                <a:ext cx="133350" cy="135254"/>
              </a:xfrm>
              <a:custGeom>
                <a:avLst/>
                <a:gdLst>
                  <a:gd name="connsiteX0" fmla="*/ 123825 w 133350"/>
                  <a:gd name="connsiteY0" fmla="*/ 0 h 135254"/>
                  <a:gd name="connsiteX1" fmla="*/ 123825 w 133350"/>
                  <a:gd name="connsiteY1" fmla="*/ 17145 h 135254"/>
                  <a:gd name="connsiteX2" fmla="*/ 34925 w 133350"/>
                  <a:gd name="connsiteY2" fmla="*/ 17145 h 135254"/>
                  <a:gd name="connsiteX3" fmla="*/ 23495 w 133350"/>
                  <a:gd name="connsiteY3" fmla="*/ 21590 h 135254"/>
                  <a:gd name="connsiteX4" fmla="*/ 19050 w 133350"/>
                  <a:gd name="connsiteY4" fmla="*/ 33020 h 135254"/>
                  <a:gd name="connsiteX5" fmla="*/ 19050 w 133350"/>
                  <a:gd name="connsiteY5" fmla="*/ 40005 h 135254"/>
                  <a:gd name="connsiteX6" fmla="*/ 23495 w 133350"/>
                  <a:gd name="connsiteY6" fmla="*/ 51435 h 135254"/>
                  <a:gd name="connsiteX7" fmla="*/ 34925 w 133350"/>
                  <a:gd name="connsiteY7" fmla="*/ 55880 h 135254"/>
                  <a:gd name="connsiteX8" fmla="*/ 102870 w 133350"/>
                  <a:gd name="connsiteY8" fmla="*/ 55880 h 135254"/>
                  <a:gd name="connsiteX9" fmla="*/ 124460 w 133350"/>
                  <a:gd name="connsiteY9" fmla="*/ 64770 h 135254"/>
                  <a:gd name="connsiteX10" fmla="*/ 133350 w 133350"/>
                  <a:gd name="connsiteY10" fmla="*/ 86360 h 135254"/>
                  <a:gd name="connsiteX11" fmla="*/ 133350 w 133350"/>
                  <a:gd name="connsiteY11" fmla="*/ 104775 h 135254"/>
                  <a:gd name="connsiteX12" fmla="*/ 124460 w 133350"/>
                  <a:gd name="connsiteY12" fmla="*/ 126365 h 135254"/>
                  <a:gd name="connsiteX13" fmla="*/ 102870 w 133350"/>
                  <a:gd name="connsiteY13" fmla="*/ 135255 h 135254"/>
                  <a:gd name="connsiteX14" fmla="*/ 5080 w 133350"/>
                  <a:gd name="connsiteY14" fmla="*/ 135255 h 135254"/>
                  <a:gd name="connsiteX15" fmla="*/ 5080 w 133350"/>
                  <a:gd name="connsiteY15" fmla="*/ 118110 h 135254"/>
                  <a:gd name="connsiteX16" fmla="*/ 98425 w 133350"/>
                  <a:gd name="connsiteY16" fmla="*/ 118110 h 135254"/>
                  <a:gd name="connsiteX17" fmla="*/ 109855 w 133350"/>
                  <a:gd name="connsiteY17" fmla="*/ 113665 h 135254"/>
                  <a:gd name="connsiteX18" fmla="*/ 114300 w 133350"/>
                  <a:gd name="connsiteY18" fmla="*/ 102235 h 135254"/>
                  <a:gd name="connsiteX19" fmla="*/ 114300 w 133350"/>
                  <a:gd name="connsiteY19" fmla="*/ 90170 h 135254"/>
                  <a:gd name="connsiteX20" fmla="*/ 109855 w 133350"/>
                  <a:gd name="connsiteY20" fmla="*/ 78740 h 135254"/>
                  <a:gd name="connsiteX21" fmla="*/ 98425 w 133350"/>
                  <a:gd name="connsiteY21" fmla="*/ 74295 h 135254"/>
                  <a:gd name="connsiteX22" fmla="*/ 30480 w 133350"/>
                  <a:gd name="connsiteY22" fmla="*/ 74295 h 135254"/>
                  <a:gd name="connsiteX23" fmla="*/ 8890 w 133350"/>
                  <a:gd name="connsiteY23" fmla="*/ 65405 h 135254"/>
                  <a:gd name="connsiteX24" fmla="*/ 0 w 133350"/>
                  <a:gd name="connsiteY24" fmla="*/ 43815 h 135254"/>
                  <a:gd name="connsiteX25" fmla="*/ 0 w 133350"/>
                  <a:gd name="connsiteY25" fmla="*/ 30480 h 135254"/>
                  <a:gd name="connsiteX26" fmla="*/ 8890 w 133350"/>
                  <a:gd name="connsiteY26" fmla="*/ 8890 h 135254"/>
                  <a:gd name="connsiteX27" fmla="*/ 30480 w 133350"/>
                  <a:gd name="connsiteY27" fmla="*/ 0 h 135254"/>
                  <a:gd name="connsiteX28" fmla="*/ 123825 w 133350"/>
                  <a:gd name="connsiteY28" fmla="*/ 0 h 13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33350" h="135254">
                    <a:moveTo>
                      <a:pt x="123825" y="0"/>
                    </a:moveTo>
                    <a:lnTo>
                      <a:pt x="123825" y="17145"/>
                    </a:lnTo>
                    <a:lnTo>
                      <a:pt x="34925" y="17145"/>
                    </a:lnTo>
                    <a:cubicBezTo>
                      <a:pt x="30480" y="17145"/>
                      <a:pt x="26670" y="18415"/>
                      <a:pt x="23495" y="21590"/>
                    </a:cubicBezTo>
                    <a:cubicBezTo>
                      <a:pt x="20320" y="24765"/>
                      <a:pt x="19050" y="28575"/>
                      <a:pt x="19050" y="33020"/>
                    </a:cubicBezTo>
                    <a:lnTo>
                      <a:pt x="19050" y="40005"/>
                    </a:lnTo>
                    <a:cubicBezTo>
                      <a:pt x="19050" y="44450"/>
                      <a:pt x="20320" y="48260"/>
                      <a:pt x="23495" y="51435"/>
                    </a:cubicBezTo>
                    <a:cubicBezTo>
                      <a:pt x="26670" y="54610"/>
                      <a:pt x="30480" y="55880"/>
                      <a:pt x="34925" y="55880"/>
                    </a:cubicBezTo>
                    <a:lnTo>
                      <a:pt x="102870" y="55880"/>
                    </a:lnTo>
                    <a:cubicBezTo>
                      <a:pt x="111125" y="55880"/>
                      <a:pt x="118745" y="59055"/>
                      <a:pt x="124460" y="64770"/>
                    </a:cubicBezTo>
                    <a:cubicBezTo>
                      <a:pt x="130175" y="70485"/>
                      <a:pt x="133350" y="78105"/>
                      <a:pt x="133350" y="86360"/>
                    </a:cubicBezTo>
                    <a:lnTo>
                      <a:pt x="133350" y="104775"/>
                    </a:lnTo>
                    <a:cubicBezTo>
                      <a:pt x="133350" y="113030"/>
                      <a:pt x="130175" y="120015"/>
                      <a:pt x="124460" y="126365"/>
                    </a:cubicBezTo>
                    <a:cubicBezTo>
                      <a:pt x="118745" y="132080"/>
                      <a:pt x="111125" y="135255"/>
                      <a:pt x="102870" y="135255"/>
                    </a:cubicBezTo>
                    <a:lnTo>
                      <a:pt x="5080" y="135255"/>
                    </a:lnTo>
                    <a:lnTo>
                      <a:pt x="5080" y="118110"/>
                    </a:lnTo>
                    <a:lnTo>
                      <a:pt x="98425" y="118110"/>
                    </a:lnTo>
                    <a:cubicBezTo>
                      <a:pt x="102870" y="118110"/>
                      <a:pt x="106680" y="116840"/>
                      <a:pt x="109855" y="113665"/>
                    </a:cubicBezTo>
                    <a:cubicBezTo>
                      <a:pt x="113030" y="110490"/>
                      <a:pt x="114300" y="106680"/>
                      <a:pt x="114300" y="102235"/>
                    </a:cubicBezTo>
                    <a:lnTo>
                      <a:pt x="114300" y="90170"/>
                    </a:lnTo>
                    <a:cubicBezTo>
                      <a:pt x="114300" y="85725"/>
                      <a:pt x="113030" y="81915"/>
                      <a:pt x="109855" y="78740"/>
                    </a:cubicBezTo>
                    <a:cubicBezTo>
                      <a:pt x="106680" y="75565"/>
                      <a:pt x="102870" y="74295"/>
                      <a:pt x="98425" y="74295"/>
                    </a:cubicBezTo>
                    <a:lnTo>
                      <a:pt x="30480" y="74295"/>
                    </a:lnTo>
                    <a:cubicBezTo>
                      <a:pt x="22225" y="74295"/>
                      <a:pt x="14605" y="71120"/>
                      <a:pt x="8890" y="65405"/>
                    </a:cubicBezTo>
                    <a:cubicBezTo>
                      <a:pt x="3175" y="59690"/>
                      <a:pt x="0" y="52070"/>
                      <a:pt x="0" y="43815"/>
                    </a:cubicBezTo>
                    <a:lnTo>
                      <a:pt x="0" y="30480"/>
                    </a:lnTo>
                    <a:cubicBezTo>
                      <a:pt x="0" y="22225"/>
                      <a:pt x="3175" y="15240"/>
                      <a:pt x="8890" y="8890"/>
                    </a:cubicBezTo>
                    <a:cubicBezTo>
                      <a:pt x="14605" y="3175"/>
                      <a:pt x="22225" y="0"/>
                      <a:pt x="30480" y="0"/>
                    </a:cubicBezTo>
                    <a:lnTo>
                      <a:pt x="1238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" name="Frihåndsform: figur 57">
                <a:extLst>
                  <a:ext uri="{FF2B5EF4-FFF2-40B4-BE49-F238E27FC236}">
                    <a16:creationId xmlns:a16="http://schemas.microsoft.com/office/drawing/2014/main" id="{35BEEAF7-5B85-CF7E-106D-31026D62A473}"/>
                  </a:ext>
                </a:extLst>
              </p:cNvPr>
              <p:cNvSpPr/>
              <p:nvPr/>
            </p:nvSpPr>
            <p:spPr>
              <a:xfrm>
                <a:off x="11247755" y="6419693"/>
                <a:ext cx="133350" cy="134619"/>
              </a:xfrm>
              <a:custGeom>
                <a:avLst/>
                <a:gdLst>
                  <a:gd name="connsiteX0" fmla="*/ 19050 w 133350"/>
                  <a:gd name="connsiteY0" fmla="*/ 118110 h 134619"/>
                  <a:gd name="connsiteX1" fmla="*/ 98425 w 133350"/>
                  <a:gd name="connsiteY1" fmla="*/ 118110 h 134619"/>
                  <a:gd name="connsiteX2" fmla="*/ 114935 w 133350"/>
                  <a:gd name="connsiteY2" fmla="*/ 106045 h 134619"/>
                  <a:gd name="connsiteX3" fmla="*/ 114935 w 133350"/>
                  <a:gd name="connsiteY3" fmla="*/ 85090 h 134619"/>
                  <a:gd name="connsiteX4" fmla="*/ 98425 w 133350"/>
                  <a:gd name="connsiteY4" fmla="*/ 73025 h 134619"/>
                  <a:gd name="connsiteX5" fmla="*/ 19050 w 133350"/>
                  <a:gd name="connsiteY5" fmla="*/ 73025 h 134619"/>
                  <a:gd name="connsiteX6" fmla="*/ 19050 w 133350"/>
                  <a:gd name="connsiteY6" fmla="*/ 118110 h 134619"/>
                  <a:gd name="connsiteX7" fmla="*/ 19050 w 133350"/>
                  <a:gd name="connsiteY7" fmla="*/ 57150 h 134619"/>
                  <a:gd name="connsiteX8" fmla="*/ 95250 w 133350"/>
                  <a:gd name="connsiteY8" fmla="*/ 57150 h 134619"/>
                  <a:gd name="connsiteX9" fmla="*/ 111760 w 133350"/>
                  <a:gd name="connsiteY9" fmla="*/ 45720 h 134619"/>
                  <a:gd name="connsiteX10" fmla="*/ 111760 w 133350"/>
                  <a:gd name="connsiteY10" fmla="*/ 29845 h 134619"/>
                  <a:gd name="connsiteX11" fmla="*/ 95250 w 133350"/>
                  <a:gd name="connsiteY11" fmla="*/ 17145 h 134619"/>
                  <a:gd name="connsiteX12" fmla="*/ 19050 w 133350"/>
                  <a:gd name="connsiteY12" fmla="*/ 17145 h 134619"/>
                  <a:gd name="connsiteX13" fmla="*/ 19050 w 133350"/>
                  <a:gd name="connsiteY13" fmla="*/ 57150 h 134619"/>
                  <a:gd name="connsiteX14" fmla="*/ 100330 w 133350"/>
                  <a:gd name="connsiteY14" fmla="*/ 0 h 134619"/>
                  <a:gd name="connsiteX15" fmla="*/ 122555 w 133350"/>
                  <a:gd name="connsiteY15" fmla="*/ 6350 h 134619"/>
                  <a:gd name="connsiteX16" fmla="*/ 130810 w 133350"/>
                  <a:gd name="connsiteY16" fmla="*/ 24130 h 134619"/>
                  <a:gd name="connsiteX17" fmla="*/ 130810 w 133350"/>
                  <a:gd name="connsiteY17" fmla="*/ 41910 h 134619"/>
                  <a:gd name="connsiteX18" fmla="*/ 130810 w 133350"/>
                  <a:gd name="connsiteY18" fmla="*/ 47625 h 134619"/>
                  <a:gd name="connsiteX19" fmla="*/ 129539 w 133350"/>
                  <a:gd name="connsiteY19" fmla="*/ 52705 h 134619"/>
                  <a:gd name="connsiteX20" fmla="*/ 126364 w 133350"/>
                  <a:gd name="connsiteY20" fmla="*/ 57785 h 134619"/>
                  <a:gd name="connsiteX21" fmla="*/ 120650 w 133350"/>
                  <a:gd name="connsiteY21" fmla="*/ 60960 h 134619"/>
                  <a:gd name="connsiteX22" fmla="*/ 111760 w 133350"/>
                  <a:gd name="connsiteY22" fmla="*/ 62230 h 134619"/>
                  <a:gd name="connsiteX23" fmla="*/ 127000 w 133350"/>
                  <a:gd name="connsiteY23" fmla="*/ 68580 h 134619"/>
                  <a:gd name="connsiteX24" fmla="*/ 133350 w 133350"/>
                  <a:gd name="connsiteY24" fmla="*/ 82550 h 134619"/>
                  <a:gd name="connsiteX25" fmla="*/ 133350 w 133350"/>
                  <a:gd name="connsiteY25" fmla="*/ 110490 h 134619"/>
                  <a:gd name="connsiteX26" fmla="*/ 125095 w 133350"/>
                  <a:gd name="connsiteY26" fmla="*/ 128270 h 134619"/>
                  <a:gd name="connsiteX27" fmla="*/ 102870 w 133350"/>
                  <a:gd name="connsiteY27" fmla="*/ 134620 h 134619"/>
                  <a:gd name="connsiteX28" fmla="*/ 0 w 133350"/>
                  <a:gd name="connsiteY28" fmla="*/ 134620 h 134619"/>
                  <a:gd name="connsiteX29" fmla="*/ 0 w 133350"/>
                  <a:gd name="connsiteY29" fmla="*/ 0 h 134619"/>
                  <a:gd name="connsiteX30" fmla="*/ 99695 w 133350"/>
                  <a:gd name="connsiteY30" fmla="*/ 0 h 134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33350" h="134619">
                    <a:moveTo>
                      <a:pt x="19050" y="118110"/>
                    </a:moveTo>
                    <a:lnTo>
                      <a:pt x="98425" y="118110"/>
                    </a:lnTo>
                    <a:cubicBezTo>
                      <a:pt x="109220" y="118110"/>
                      <a:pt x="114935" y="114300"/>
                      <a:pt x="114935" y="106045"/>
                    </a:cubicBezTo>
                    <a:lnTo>
                      <a:pt x="114935" y="85090"/>
                    </a:lnTo>
                    <a:cubicBezTo>
                      <a:pt x="114935" y="77470"/>
                      <a:pt x="109220" y="73025"/>
                      <a:pt x="98425" y="73025"/>
                    </a:cubicBezTo>
                    <a:lnTo>
                      <a:pt x="19050" y="73025"/>
                    </a:lnTo>
                    <a:lnTo>
                      <a:pt x="19050" y="118110"/>
                    </a:lnTo>
                    <a:close/>
                    <a:moveTo>
                      <a:pt x="19050" y="57150"/>
                    </a:moveTo>
                    <a:lnTo>
                      <a:pt x="95250" y="57150"/>
                    </a:lnTo>
                    <a:cubicBezTo>
                      <a:pt x="106045" y="57150"/>
                      <a:pt x="111760" y="53340"/>
                      <a:pt x="111760" y="45720"/>
                    </a:cubicBezTo>
                    <a:lnTo>
                      <a:pt x="111760" y="29845"/>
                    </a:lnTo>
                    <a:cubicBezTo>
                      <a:pt x="111760" y="21590"/>
                      <a:pt x="106045" y="17145"/>
                      <a:pt x="95250" y="17145"/>
                    </a:cubicBezTo>
                    <a:lnTo>
                      <a:pt x="19050" y="17145"/>
                    </a:lnTo>
                    <a:lnTo>
                      <a:pt x="19050" y="57150"/>
                    </a:lnTo>
                    <a:close/>
                    <a:moveTo>
                      <a:pt x="100330" y="0"/>
                    </a:moveTo>
                    <a:cubicBezTo>
                      <a:pt x="109220" y="0"/>
                      <a:pt x="116839" y="1905"/>
                      <a:pt x="122555" y="6350"/>
                    </a:cubicBezTo>
                    <a:cubicBezTo>
                      <a:pt x="128270" y="10160"/>
                      <a:pt x="130810" y="16510"/>
                      <a:pt x="130810" y="24130"/>
                    </a:cubicBezTo>
                    <a:lnTo>
                      <a:pt x="130810" y="41910"/>
                    </a:lnTo>
                    <a:cubicBezTo>
                      <a:pt x="130810" y="44450"/>
                      <a:pt x="130810" y="45720"/>
                      <a:pt x="130810" y="47625"/>
                    </a:cubicBezTo>
                    <a:cubicBezTo>
                      <a:pt x="130810" y="48895"/>
                      <a:pt x="130810" y="50800"/>
                      <a:pt x="129539" y="52705"/>
                    </a:cubicBezTo>
                    <a:cubicBezTo>
                      <a:pt x="128905" y="54610"/>
                      <a:pt x="127635" y="56515"/>
                      <a:pt x="126364" y="57785"/>
                    </a:cubicBezTo>
                    <a:cubicBezTo>
                      <a:pt x="125095" y="59055"/>
                      <a:pt x="123189" y="60325"/>
                      <a:pt x="120650" y="60960"/>
                    </a:cubicBezTo>
                    <a:cubicBezTo>
                      <a:pt x="118110" y="61595"/>
                      <a:pt x="114935" y="62230"/>
                      <a:pt x="111760" y="62230"/>
                    </a:cubicBezTo>
                    <a:cubicBezTo>
                      <a:pt x="117475" y="62230"/>
                      <a:pt x="123189" y="64135"/>
                      <a:pt x="127000" y="68580"/>
                    </a:cubicBezTo>
                    <a:cubicBezTo>
                      <a:pt x="131445" y="72390"/>
                      <a:pt x="133350" y="77470"/>
                      <a:pt x="133350" y="82550"/>
                    </a:cubicBezTo>
                    <a:lnTo>
                      <a:pt x="133350" y="110490"/>
                    </a:lnTo>
                    <a:cubicBezTo>
                      <a:pt x="133350" y="118745"/>
                      <a:pt x="130810" y="124460"/>
                      <a:pt x="125095" y="128270"/>
                    </a:cubicBezTo>
                    <a:cubicBezTo>
                      <a:pt x="119380" y="132080"/>
                      <a:pt x="111760" y="134620"/>
                      <a:pt x="102870" y="134620"/>
                    </a:cubicBezTo>
                    <a:lnTo>
                      <a:pt x="0" y="134620"/>
                    </a:lnTo>
                    <a:lnTo>
                      <a:pt x="0" y="0"/>
                    </a:lnTo>
                    <a:lnTo>
                      <a:pt x="9969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9" name="Frihåndsform: figur 58">
                <a:extLst>
                  <a:ext uri="{FF2B5EF4-FFF2-40B4-BE49-F238E27FC236}">
                    <a16:creationId xmlns:a16="http://schemas.microsoft.com/office/drawing/2014/main" id="{13373A58-A3A9-E6B2-C815-16A681B2F7AD}"/>
                  </a:ext>
                </a:extLst>
              </p:cNvPr>
              <p:cNvSpPr/>
              <p:nvPr/>
            </p:nvSpPr>
            <p:spPr>
              <a:xfrm>
                <a:off x="11415394" y="6419058"/>
                <a:ext cx="128905" cy="135254"/>
              </a:xfrm>
              <a:custGeom>
                <a:avLst/>
                <a:gdLst>
                  <a:gd name="connsiteX0" fmla="*/ 128905 w 128905"/>
                  <a:gd name="connsiteY0" fmla="*/ 635 h 135254"/>
                  <a:gd name="connsiteX1" fmla="*/ 128905 w 128905"/>
                  <a:gd name="connsiteY1" fmla="*/ 17780 h 135254"/>
                  <a:gd name="connsiteX2" fmla="*/ 34925 w 128905"/>
                  <a:gd name="connsiteY2" fmla="*/ 17780 h 135254"/>
                  <a:gd name="connsiteX3" fmla="*/ 23495 w 128905"/>
                  <a:gd name="connsiteY3" fmla="*/ 22225 h 135254"/>
                  <a:gd name="connsiteX4" fmla="*/ 19050 w 128905"/>
                  <a:gd name="connsiteY4" fmla="*/ 33655 h 135254"/>
                  <a:gd name="connsiteX5" fmla="*/ 19050 w 128905"/>
                  <a:gd name="connsiteY5" fmla="*/ 57150 h 135254"/>
                  <a:gd name="connsiteX6" fmla="*/ 110490 w 128905"/>
                  <a:gd name="connsiteY6" fmla="*/ 57150 h 135254"/>
                  <a:gd name="connsiteX7" fmla="*/ 110490 w 128905"/>
                  <a:gd name="connsiteY7" fmla="*/ 74295 h 135254"/>
                  <a:gd name="connsiteX8" fmla="*/ 19050 w 128905"/>
                  <a:gd name="connsiteY8" fmla="*/ 74295 h 135254"/>
                  <a:gd name="connsiteX9" fmla="*/ 19050 w 128905"/>
                  <a:gd name="connsiteY9" fmla="*/ 102235 h 135254"/>
                  <a:gd name="connsiteX10" fmla="*/ 23495 w 128905"/>
                  <a:gd name="connsiteY10" fmla="*/ 113665 h 135254"/>
                  <a:gd name="connsiteX11" fmla="*/ 34925 w 128905"/>
                  <a:gd name="connsiteY11" fmla="*/ 118110 h 135254"/>
                  <a:gd name="connsiteX12" fmla="*/ 128905 w 128905"/>
                  <a:gd name="connsiteY12" fmla="*/ 118110 h 135254"/>
                  <a:gd name="connsiteX13" fmla="*/ 128905 w 128905"/>
                  <a:gd name="connsiteY13" fmla="*/ 135255 h 135254"/>
                  <a:gd name="connsiteX14" fmla="*/ 30480 w 128905"/>
                  <a:gd name="connsiteY14" fmla="*/ 135255 h 135254"/>
                  <a:gd name="connsiteX15" fmla="*/ 8890 w 128905"/>
                  <a:gd name="connsiteY15" fmla="*/ 126365 h 135254"/>
                  <a:gd name="connsiteX16" fmla="*/ 0 w 128905"/>
                  <a:gd name="connsiteY16" fmla="*/ 104775 h 135254"/>
                  <a:gd name="connsiteX17" fmla="*/ 0 w 128905"/>
                  <a:gd name="connsiteY17" fmla="*/ 30480 h 135254"/>
                  <a:gd name="connsiteX18" fmla="*/ 8890 w 128905"/>
                  <a:gd name="connsiteY18" fmla="*/ 8890 h 135254"/>
                  <a:gd name="connsiteX19" fmla="*/ 30480 w 128905"/>
                  <a:gd name="connsiteY19" fmla="*/ 0 h 135254"/>
                  <a:gd name="connsiteX20" fmla="*/ 128905 w 128905"/>
                  <a:gd name="connsiteY20" fmla="*/ 0 h 13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905" h="135254">
                    <a:moveTo>
                      <a:pt x="128905" y="635"/>
                    </a:moveTo>
                    <a:lnTo>
                      <a:pt x="128905" y="17780"/>
                    </a:lnTo>
                    <a:lnTo>
                      <a:pt x="34925" y="17780"/>
                    </a:lnTo>
                    <a:cubicBezTo>
                      <a:pt x="30480" y="17780"/>
                      <a:pt x="26670" y="19050"/>
                      <a:pt x="23495" y="22225"/>
                    </a:cubicBezTo>
                    <a:cubicBezTo>
                      <a:pt x="20320" y="25400"/>
                      <a:pt x="19050" y="29210"/>
                      <a:pt x="19050" y="33655"/>
                    </a:cubicBezTo>
                    <a:lnTo>
                      <a:pt x="19050" y="57150"/>
                    </a:lnTo>
                    <a:lnTo>
                      <a:pt x="110490" y="57150"/>
                    </a:lnTo>
                    <a:lnTo>
                      <a:pt x="110490" y="74295"/>
                    </a:lnTo>
                    <a:lnTo>
                      <a:pt x="19050" y="74295"/>
                    </a:lnTo>
                    <a:lnTo>
                      <a:pt x="19050" y="102235"/>
                    </a:lnTo>
                    <a:cubicBezTo>
                      <a:pt x="19050" y="106680"/>
                      <a:pt x="20320" y="110490"/>
                      <a:pt x="23495" y="113665"/>
                    </a:cubicBezTo>
                    <a:cubicBezTo>
                      <a:pt x="26670" y="116840"/>
                      <a:pt x="30480" y="118110"/>
                      <a:pt x="34925" y="118110"/>
                    </a:cubicBezTo>
                    <a:lnTo>
                      <a:pt x="128905" y="118110"/>
                    </a:lnTo>
                    <a:lnTo>
                      <a:pt x="128905" y="135255"/>
                    </a:lnTo>
                    <a:lnTo>
                      <a:pt x="30480" y="135255"/>
                    </a:lnTo>
                    <a:cubicBezTo>
                      <a:pt x="22225" y="135255"/>
                      <a:pt x="14605" y="132080"/>
                      <a:pt x="8890" y="126365"/>
                    </a:cubicBezTo>
                    <a:cubicBezTo>
                      <a:pt x="3175" y="120650"/>
                      <a:pt x="0" y="113030"/>
                      <a:pt x="0" y="104775"/>
                    </a:cubicBezTo>
                    <a:lnTo>
                      <a:pt x="0" y="30480"/>
                    </a:lnTo>
                    <a:cubicBezTo>
                      <a:pt x="0" y="22225"/>
                      <a:pt x="3175" y="14605"/>
                      <a:pt x="8890" y="8890"/>
                    </a:cubicBezTo>
                    <a:cubicBezTo>
                      <a:pt x="14605" y="3175"/>
                      <a:pt x="22225" y="0"/>
                      <a:pt x="30480" y="0"/>
                    </a:cubicBezTo>
                    <a:lnTo>
                      <a:pt x="1289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0" name="Frihåndsform: figur 59">
                <a:extLst>
                  <a:ext uri="{FF2B5EF4-FFF2-40B4-BE49-F238E27FC236}">
                    <a16:creationId xmlns:a16="http://schemas.microsoft.com/office/drawing/2014/main" id="{E0882A45-2304-3F5F-54F3-11B8B6A0F3EB}"/>
                  </a:ext>
                </a:extLst>
              </p:cNvPr>
              <p:cNvSpPr/>
              <p:nvPr/>
            </p:nvSpPr>
            <p:spPr>
              <a:xfrm>
                <a:off x="11581130" y="6419693"/>
                <a:ext cx="133350" cy="135254"/>
              </a:xfrm>
              <a:custGeom>
                <a:avLst/>
                <a:gdLst>
                  <a:gd name="connsiteX0" fmla="*/ 18414 w 133350"/>
                  <a:gd name="connsiteY0" fmla="*/ 62230 h 135254"/>
                  <a:gd name="connsiteX1" fmla="*/ 97789 w 133350"/>
                  <a:gd name="connsiteY1" fmla="*/ 62230 h 135254"/>
                  <a:gd name="connsiteX2" fmla="*/ 114300 w 133350"/>
                  <a:gd name="connsiteY2" fmla="*/ 50165 h 135254"/>
                  <a:gd name="connsiteX3" fmla="*/ 114300 w 133350"/>
                  <a:gd name="connsiteY3" fmla="*/ 27940 h 135254"/>
                  <a:gd name="connsiteX4" fmla="*/ 97789 w 133350"/>
                  <a:gd name="connsiteY4" fmla="*/ 15875 h 135254"/>
                  <a:gd name="connsiteX5" fmla="*/ 18414 w 133350"/>
                  <a:gd name="connsiteY5" fmla="*/ 15875 h 135254"/>
                  <a:gd name="connsiteX6" fmla="*/ 18414 w 133350"/>
                  <a:gd name="connsiteY6" fmla="*/ 61595 h 135254"/>
                  <a:gd name="connsiteX7" fmla="*/ 102870 w 133350"/>
                  <a:gd name="connsiteY7" fmla="*/ 0 h 135254"/>
                  <a:gd name="connsiteX8" fmla="*/ 125095 w 133350"/>
                  <a:gd name="connsiteY8" fmla="*/ 6350 h 135254"/>
                  <a:gd name="connsiteX9" fmla="*/ 133350 w 133350"/>
                  <a:gd name="connsiteY9" fmla="*/ 24130 h 135254"/>
                  <a:gd name="connsiteX10" fmla="*/ 133350 w 133350"/>
                  <a:gd name="connsiteY10" fmla="*/ 46355 h 135254"/>
                  <a:gd name="connsiteX11" fmla="*/ 128905 w 133350"/>
                  <a:gd name="connsiteY11" fmla="*/ 63500 h 135254"/>
                  <a:gd name="connsiteX12" fmla="*/ 114300 w 133350"/>
                  <a:gd name="connsiteY12" fmla="*/ 67945 h 135254"/>
                  <a:gd name="connsiteX13" fmla="*/ 128905 w 133350"/>
                  <a:gd name="connsiteY13" fmla="*/ 76200 h 135254"/>
                  <a:gd name="connsiteX14" fmla="*/ 133350 w 133350"/>
                  <a:gd name="connsiteY14" fmla="*/ 93980 h 135254"/>
                  <a:gd name="connsiteX15" fmla="*/ 133350 w 133350"/>
                  <a:gd name="connsiteY15" fmla="*/ 135255 h 135254"/>
                  <a:gd name="connsiteX16" fmla="*/ 114300 w 133350"/>
                  <a:gd name="connsiteY16" fmla="*/ 135255 h 135254"/>
                  <a:gd name="connsiteX17" fmla="*/ 114300 w 133350"/>
                  <a:gd name="connsiteY17" fmla="*/ 90805 h 135254"/>
                  <a:gd name="connsiteX18" fmla="*/ 97789 w 133350"/>
                  <a:gd name="connsiteY18" fmla="*/ 78740 h 135254"/>
                  <a:gd name="connsiteX19" fmla="*/ 18414 w 133350"/>
                  <a:gd name="connsiteY19" fmla="*/ 78740 h 135254"/>
                  <a:gd name="connsiteX20" fmla="*/ 18414 w 133350"/>
                  <a:gd name="connsiteY20" fmla="*/ 134620 h 135254"/>
                  <a:gd name="connsiteX21" fmla="*/ 0 w 133350"/>
                  <a:gd name="connsiteY21" fmla="*/ 134620 h 135254"/>
                  <a:gd name="connsiteX22" fmla="*/ 0 w 133350"/>
                  <a:gd name="connsiteY22" fmla="*/ 0 h 135254"/>
                  <a:gd name="connsiteX23" fmla="*/ 102870 w 133350"/>
                  <a:gd name="connsiteY23" fmla="*/ 0 h 13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3350" h="135254">
                    <a:moveTo>
                      <a:pt x="18414" y="62230"/>
                    </a:moveTo>
                    <a:lnTo>
                      <a:pt x="97789" y="62230"/>
                    </a:lnTo>
                    <a:cubicBezTo>
                      <a:pt x="108585" y="62230"/>
                      <a:pt x="114300" y="58420"/>
                      <a:pt x="114300" y="50165"/>
                    </a:cubicBezTo>
                    <a:lnTo>
                      <a:pt x="114300" y="27940"/>
                    </a:lnTo>
                    <a:cubicBezTo>
                      <a:pt x="114300" y="20320"/>
                      <a:pt x="108585" y="15875"/>
                      <a:pt x="97789" y="15875"/>
                    </a:cubicBezTo>
                    <a:lnTo>
                      <a:pt x="18414" y="15875"/>
                    </a:lnTo>
                    <a:lnTo>
                      <a:pt x="18414" y="61595"/>
                    </a:lnTo>
                    <a:close/>
                    <a:moveTo>
                      <a:pt x="102870" y="0"/>
                    </a:moveTo>
                    <a:cubicBezTo>
                      <a:pt x="111760" y="0"/>
                      <a:pt x="119380" y="1905"/>
                      <a:pt x="125095" y="6350"/>
                    </a:cubicBezTo>
                    <a:cubicBezTo>
                      <a:pt x="130810" y="10795"/>
                      <a:pt x="133350" y="16510"/>
                      <a:pt x="133350" y="24130"/>
                    </a:cubicBezTo>
                    <a:lnTo>
                      <a:pt x="133350" y="46355"/>
                    </a:lnTo>
                    <a:cubicBezTo>
                      <a:pt x="133350" y="54610"/>
                      <a:pt x="132080" y="60325"/>
                      <a:pt x="128905" y="63500"/>
                    </a:cubicBezTo>
                    <a:cubicBezTo>
                      <a:pt x="125730" y="66040"/>
                      <a:pt x="121285" y="67945"/>
                      <a:pt x="114300" y="67945"/>
                    </a:cubicBezTo>
                    <a:cubicBezTo>
                      <a:pt x="120650" y="69850"/>
                      <a:pt x="125730" y="72390"/>
                      <a:pt x="128905" y="76200"/>
                    </a:cubicBezTo>
                    <a:cubicBezTo>
                      <a:pt x="132080" y="80010"/>
                      <a:pt x="133350" y="85725"/>
                      <a:pt x="133350" y="93980"/>
                    </a:cubicBezTo>
                    <a:lnTo>
                      <a:pt x="133350" y="135255"/>
                    </a:lnTo>
                    <a:lnTo>
                      <a:pt x="114300" y="135255"/>
                    </a:lnTo>
                    <a:lnTo>
                      <a:pt x="114300" y="90805"/>
                    </a:lnTo>
                    <a:cubicBezTo>
                      <a:pt x="114300" y="83185"/>
                      <a:pt x="108585" y="78740"/>
                      <a:pt x="97789" y="78740"/>
                    </a:cubicBezTo>
                    <a:lnTo>
                      <a:pt x="18414" y="78740"/>
                    </a:lnTo>
                    <a:lnTo>
                      <a:pt x="18414" y="134620"/>
                    </a:lnTo>
                    <a:lnTo>
                      <a:pt x="0" y="134620"/>
                    </a:lnTo>
                    <a:lnTo>
                      <a:pt x="0" y="0"/>
                    </a:lnTo>
                    <a:lnTo>
                      <a:pt x="1028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1" name="Frihåndsform: figur 60">
                <a:extLst>
                  <a:ext uri="{FF2B5EF4-FFF2-40B4-BE49-F238E27FC236}">
                    <a16:creationId xmlns:a16="http://schemas.microsoft.com/office/drawing/2014/main" id="{074C9BF9-22C5-CBEF-D68B-E93E29B9945C}"/>
                  </a:ext>
                </a:extLst>
              </p:cNvPr>
              <p:cNvSpPr/>
              <p:nvPr/>
            </p:nvSpPr>
            <p:spPr>
              <a:xfrm>
                <a:off x="11748134" y="6419058"/>
                <a:ext cx="139700" cy="135254"/>
              </a:xfrm>
              <a:custGeom>
                <a:avLst/>
                <a:gdLst>
                  <a:gd name="connsiteX0" fmla="*/ 130175 w 139700"/>
                  <a:gd name="connsiteY0" fmla="*/ 635 h 135254"/>
                  <a:gd name="connsiteX1" fmla="*/ 130175 w 139700"/>
                  <a:gd name="connsiteY1" fmla="*/ 17145 h 135254"/>
                  <a:gd name="connsiteX2" fmla="*/ 34925 w 139700"/>
                  <a:gd name="connsiteY2" fmla="*/ 17145 h 135254"/>
                  <a:gd name="connsiteX3" fmla="*/ 23495 w 139700"/>
                  <a:gd name="connsiteY3" fmla="*/ 21590 h 135254"/>
                  <a:gd name="connsiteX4" fmla="*/ 19050 w 139700"/>
                  <a:gd name="connsiteY4" fmla="*/ 33020 h 135254"/>
                  <a:gd name="connsiteX5" fmla="*/ 19050 w 139700"/>
                  <a:gd name="connsiteY5" fmla="*/ 102235 h 135254"/>
                  <a:gd name="connsiteX6" fmla="*/ 23495 w 139700"/>
                  <a:gd name="connsiteY6" fmla="*/ 113665 h 135254"/>
                  <a:gd name="connsiteX7" fmla="*/ 34925 w 139700"/>
                  <a:gd name="connsiteY7" fmla="*/ 118110 h 135254"/>
                  <a:gd name="connsiteX8" fmla="*/ 104775 w 139700"/>
                  <a:gd name="connsiteY8" fmla="*/ 118110 h 135254"/>
                  <a:gd name="connsiteX9" fmla="*/ 116205 w 139700"/>
                  <a:gd name="connsiteY9" fmla="*/ 113665 h 135254"/>
                  <a:gd name="connsiteX10" fmla="*/ 120650 w 139700"/>
                  <a:gd name="connsiteY10" fmla="*/ 102235 h 135254"/>
                  <a:gd name="connsiteX11" fmla="*/ 120650 w 139700"/>
                  <a:gd name="connsiteY11" fmla="*/ 73025 h 135254"/>
                  <a:gd name="connsiteX12" fmla="*/ 83820 w 139700"/>
                  <a:gd name="connsiteY12" fmla="*/ 73025 h 135254"/>
                  <a:gd name="connsiteX13" fmla="*/ 83820 w 139700"/>
                  <a:gd name="connsiteY13" fmla="*/ 56515 h 135254"/>
                  <a:gd name="connsiteX14" fmla="*/ 139700 w 139700"/>
                  <a:gd name="connsiteY14" fmla="*/ 56515 h 135254"/>
                  <a:gd name="connsiteX15" fmla="*/ 139700 w 139700"/>
                  <a:gd name="connsiteY15" fmla="*/ 104775 h 135254"/>
                  <a:gd name="connsiteX16" fmla="*/ 130810 w 139700"/>
                  <a:gd name="connsiteY16" fmla="*/ 126365 h 135254"/>
                  <a:gd name="connsiteX17" fmla="*/ 109220 w 139700"/>
                  <a:gd name="connsiteY17" fmla="*/ 135255 h 135254"/>
                  <a:gd name="connsiteX18" fmla="*/ 30480 w 139700"/>
                  <a:gd name="connsiteY18" fmla="*/ 135255 h 135254"/>
                  <a:gd name="connsiteX19" fmla="*/ 8890 w 139700"/>
                  <a:gd name="connsiteY19" fmla="*/ 126365 h 135254"/>
                  <a:gd name="connsiteX20" fmla="*/ 0 w 139700"/>
                  <a:gd name="connsiteY20" fmla="*/ 104775 h 135254"/>
                  <a:gd name="connsiteX21" fmla="*/ 0 w 139700"/>
                  <a:gd name="connsiteY21" fmla="*/ 30480 h 135254"/>
                  <a:gd name="connsiteX22" fmla="*/ 8890 w 139700"/>
                  <a:gd name="connsiteY22" fmla="*/ 8890 h 135254"/>
                  <a:gd name="connsiteX23" fmla="*/ 30480 w 139700"/>
                  <a:gd name="connsiteY23" fmla="*/ 0 h 135254"/>
                  <a:gd name="connsiteX24" fmla="*/ 130175 w 139700"/>
                  <a:gd name="connsiteY24" fmla="*/ 0 h 13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39700" h="135254">
                    <a:moveTo>
                      <a:pt x="130175" y="635"/>
                    </a:moveTo>
                    <a:lnTo>
                      <a:pt x="130175" y="17145"/>
                    </a:lnTo>
                    <a:lnTo>
                      <a:pt x="34925" y="17145"/>
                    </a:lnTo>
                    <a:cubicBezTo>
                      <a:pt x="30480" y="17145"/>
                      <a:pt x="26670" y="18415"/>
                      <a:pt x="23495" y="21590"/>
                    </a:cubicBezTo>
                    <a:cubicBezTo>
                      <a:pt x="20320" y="24765"/>
                      <a:pt x="19050" y="28575"/>
                      <a:pt x="19050" y="33020"/>
                    </a:cubicBezTo>
                    <a:lnTo>
                      <a:pt x="19050" y="102235"/>
                    </a:lnTo>
                    <a:cubicBezTo>
                      <a:pt x="19050" y="106680"/>
                      <a:pt x="20320" y="110490"/>
                      <a:pt x="23495" y="113665"/>
                    </a:cubicBezTo>
                    <a:cubicBezTo>
                      <a:pt x="26670" y="116840"/>
                      <a:pt x="30480" y="118110"/>
                      <a:pt x="34925" y="118110"/>
                    </a:cubicBezTo>
                    <a:lnTo>
                      <a:pt x="104775" y="118110"/>
                    </a:lnTo>
                    <a:cubicBezTo>
                      <a:pt x="109220" y="118110"/>
                      <a:pt x="113030" y="116840"/>
                      <a:pt x="116205" y="113665"/>
                    </a:cubicBezTo>
                    <a:cubicBezTo>
                      <a:pt x="119380" y="110490"/>
                      <a:pt x="120650" y="106680"/>
                      <a:pt x="120650" y="102235"/>
                    </a:cubicBezTo>
                    <a:lnTo>
                      <a:pt x="120650" y="73025"/>
                    </a:lnTo>
                    <a:lnTo>
                      <a:pt x="83820" y="73025"/>
                    </a:lnTo>
                    <a:lnTo>
                      <a:pt x="83820" y="56515"/>
                    </a:lnTo>
                    <a:lnTo>
                      <a:pt x="139700" y="56515"/>
                    </a:lnTo>
                    <a:lnTo>
                      <a:pt x="139700" y="104775"/>
                    </a:lnTo>
                    <a:cubicBezTo>
                      <a:pt x="139700" y="113030"/>
                      <a:pt x="136525" y="120015"/>
                      <a:pt x="130810" y="126365"/>
                    </a:cubicBezTo>
                    <a:cubicBezTo>
                      <a:pt x="125095" y="132080"/>
                      <a:pt x="117475" y="135255"/>
                      <a:pt x="109220" y="135255"/>
                    </a:cubicBezTo>
                    <a:lnTo>
                      <a:pt x="30480" y="135255"/>
                    </a:lnTo>
                    <a:cubicBezTo>
                      <a:pt x="22225" y="135255"/>
                      <a:pt x="14605" y="132080"/>
                      <a:pt x="8890" y="126365"/>
                    </a:cubicBezTo>
                    <a:cubicBezTo>
                      <a:pt x="3175" y="120650"/>
                      <a:pt x="0" y="113030"/>
                      <a:pt x="0" y="104775"/>
                    </a:cubicBezTo>
                    <a:lnTo>
                      <a:pt x="0" y="30480"/>
                    </a:lnTo>
                    <a:cubicBezTo>
                      <a:pt x="0" y="22225"/>
                      <a:pt x="3175" y="14605"/>
                      <a:pt x="8890" y="8890"/>
                    </a:cubicBezTo>
                    <a:cubicBezTo>
                      <a:pt x="14605" y="3175"/>
                      <a:pt x="22225" y="0"/>
                      <a:pt x="30480" y="0"/>
                    </a:cubicBezTo>
                    <a:lnTo>
                      <a:pt x="13017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2" name="Frihåndsform: figur 61">
                <a:extLst>
                  <a:ext uri="{FF2B5EF4-FFF2-40B4-BE49-F238E27FC236}">
                    <a16:creationId xmlns:a16="http://schemas.microsoft.com/office/drawing/2014/main" id="{7A3AEE43-54D1-2CFE-2F7D-3BBE9DBC2E7C}"/>
                  </a:ext>
                </a:extLst>
              </p:cNvPr>
              <p:cNvSpPr/>
              <p:nvPr/>
            </p:nvSpPr>
            <p:spPr>
              <a:xfrm>
                <a:off x="11073130" y="6419693"/>
                <a:ext cx="138429" cy="25399"/>
              </a:xfrm>
              <a:custGeom>
                <a:avLst/>
                <a:gdLst>
                  <a:gd name="connsiteX0" fmla="*/ 0 w 138429"/>
                  <a:gd name="connsiteY0" fmla="*/ 0 h 25399"/>
                  <a:gd name="connsiteX1" fmla="*/ 138431 w 138429"/>
                  <a:gd name="connsiteY1" fmla="*/ 0 h 25399"/>
                  <a:gd name="connsiteX2" fmla="*/ 138431 w 138429"/>
                  <a:gd name="connsiteY2" fmla="*/ 25400 h 25399"/>
                  <a:gd name="connsiteX3" fmla="*/ 0 w 138429"/>
                  <a:gd name="connsiteY3" fmla="*/ 25400 h 25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429" h="25399">
                    <a:moveTo>
                      <a:pt x="0" y="0"/>
                    </a:moveTo>
                    <a:lnTo>
                      <a:pt x="138431" y="0"/>
                    </a:lnTo>
                    <a:lnTo>
                      <a:pt x="138431" y="25400"/>
                    </a:lnTo>
                    <a:lnTo>
                      <a:pt x="0" y="25400"/>
                    </a:lnTo>
                    <a:close/>
                  </a:path>
                </a:pathLst>
              </a:custGeom>
              <a:solidFill>
                <a:srgbClr val="F6CB0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3" name="Frihåndsform: figur 62">
                <a:extLst>
                  <a:ext uri="{FF2B5EF4-FFF2-40B4-BE49-F238E27FC236}">
                    <a16:creationId xmlns:a16="http://schemas.microsoft.com/office/drawing/2014/main" id="{9960EDF1-F5CD-65B9-0186-AAC2A70E96B9}"/>
                  </a:ext>
                </a:extLst>
              </p:cNvPr>
              <p:cNvSpPr/>
              <p:nvPr/>
            </p:nvSpPr>
            <p:spPr>
              <a:xfrm>
                <a:off x="11073130" y="6474303"/>
                <a:ext cx="138429" cy="25399"/>
              </a:xfrm>
              <a:custGeom>
                <a:avLst/>
                <a:gdLst>
                  <a:gd name="connsiteX0" fmla="*/ 0 w 138429"/>
                  <a:gd name="connsiteY0" fmla="*/ 0 h 25399"/>
                  <a:gd name="connsiteX1" fmla="*/ 138431 w 138429"/>
                  <a:gd name="connsiteY1" fmla="*/ 0 h 25399"/>
                  <a:gd name="connsiteX2" fmla="*/ 138431 w 138429"/>
                  <a:gd name="connsiteY2" fmla="*/ 25400 h 25399"/>
                  <a:gd name="connsiteX3" fmla="*/ 0 w 138429"/>
                  <a:gd name="connsiteY3" fmla="*/ 25400 h 25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429" h="25399">
                    <a:moveTo>
                      <a:pt x="0" y="0"/>
                    </a:moveTo>
                    <a:lnTo>
                      <a:pt x="138431" y="0"/>
                    </a:lnTo>
                    <a:lnTo>
                      <a:pt x="138431" y="25400"/>
                    </a:lnTo>
                    <a:lnTo>
                      <a:pt x="0" y="25400"/>
                    </a:lnTo>
                    <a:close/>
                  </a:path>
                </a:pathLst>
              </a:custGeom>
              <a:solidFill>
                <a:srgbClr val="D9A91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4" name="Frihåndsform: figur 63">
                <a:extLst>
                  <a:ext uri="{FF2B5EF4-FFF2-40B4-BE49-F238E27FC236}">
                    <a16:creationId xmlns:a16="http://schemas.microsoft.com/office/drawing/2014/main" id="{AC22A300-FCF3-B1A7-DCF6-11563DF15678}"/>
                  </a:ext>
                </a:extLst>
              </p:cNvPr>
              <p:cNvSpPr/>
              <p:nvPr/>
            </p:nvSpPr>
            <p:spPr>
              <a:xfrm>
                <a:off x="11073130" y="6529548"/>
                <a:ext cx="138429" cy="25399"/>
              </a:xfrm>
              <a:custGeom>
                <a:avLst/>
                <a:gdLst>
                  <a:gd name="connsiteX0" fmla="*/ 0 w 138429"/>
                  <a:gd name="connsiteY0" fmla="*/ 0 h 25399"/>
                  <a:gd name="connsiteX1" fmla="*/ 138431 w 138429"/>
                  <a:gd name="connsiteY1" fmla="*/ 0 h 25399"/>
                  <a:gd name="connsiteX2" fmla="*/ 138431 w 138429"/>
                  <a:gd name="connsiteY2" fmla="*/ 25400 h 25399"/>
                  <a:gd name="connsiteX3" fmla="*/ 0 w 138429"/>
                  <a:gd name="connsiteY3" fmla="*/ 25400 h 25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429" h="25399">
                    <a:moveTo>
                      <a:pt x="0" y="0"/>
                    </a:moveTo>
                    <a:lnTo>
                      <a:pt x="138431" y="0"/>
                    </a:lnTo>
                    <a:lnTo>
                      <a:pt x="138431" y="25400"/>
                    </a:lnTo>
                    <a:lnTo>
                      <a:pt x="0" y="25400"/>
                    </a:lnTo>
                    <a:close/>
                  </a:path>
                </a:pathLst>
              </a:custGeom>
              <a:solidFill>
                <a:srgbClr val="AB7A1A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45" name="Frihåndsform: figur 44">
              <a:extLst>
                <a:ext uri="{FF2B5EF4-FFF2-40B4-BE49-F238E27FC236}">
                  <a16:creationId xmlns:a16="http://schemas.microsoft.com/office/drawing/2014/main" id="{B6FBA27C-3E69-E172-825D-D134706B812F}"/>
                </a:ext>
              </a:extLst>
            </p:cNvPr>
            <p:cNvSpPr/>
            <p:nvPr/>
          </p:nvSpPr>
          <p:spPr>
            <a:xfrm>
              <a:off x="593212" y="6119973"/>
              <a:ext cx="4296670" cy="902334"/>
            </a:xfrm>
            <a:custGeom>
              <a:avLst/>
              <a:gdLst>
                <a:gd name="connsiteX0" fmla="*/ 0 w 4295775"/>
                <a:gd name="connsiteY0" fmla="*/ 0 h 902334"/>
                <a:gd name="connsiteX1" fmla="*/ 4295775 w 4295775"/>
                <a:gd name="connsiteY1" fmla="*/ 0 h 902334"/>
                <a:gd name="connsiteX2" fmla="*/ 4295775 w 4295775"/>
                <a:gd name="connsiteY2" fmla="*/ 902334 h 902334"/>
                <a:gd name="connsiteX3" fmla="*/ 0 w 4295775"/>
                <a:gd name="connsiteY3" fmla="*/ 902334 h 90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5775" h="902334">
                  <a:moveTo>
                    <a:pt x="0" y="0"/>
                  </a:moveTo>
                  <a:lnTo>
                    <a:pt x="4295775" y="0"/>
                  </a:lnTo>
                  <a:lnTo>
                    <a:pt x="4295775" y="902334"/>
                  </a:lnTo>
                  <a:lnTo>
                    <a:pt x="0" y="902334"/>
                  </a:lnTo>
                  <a:close/>
                </a:path>
              </a:pathLst>
            </a:custGeom>
            <a:noFill/>
            <a:ln w="9525" cap="flat">
              <a:solidFill>
                <a:srgbClr val="D9A91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6" name="TekstSylinder 45">
              <a:extLst>
                <a:ext uri="{FF2B5EF4-FFF2-40B4-BE49-F238E27FC236}">
                  <a16:creationId xmlns:a16="http://schemas.microsoft.com/office/drawing/2014/main" id="{0E9CB635-0AF0-5A31-BDC7-A7574ECA5335}"/>
                </a:ext>
              </a:extLst>
            </p:cNvPr>
            <p:cNvSpPr txBox="1"/>
            <p:nvPr userDrawn="1"/>
          </p:nvSpPr>
          <p:spPr>
            <a:xfrm>
              <a:off x="586531" y="6380921"/>
              <a:ext cx="42945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b="0" i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Skape mer effektive virksomheter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088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4F3889-615A-5205-567A-5B98A63C4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F825F33-50CC-F4FF-A33D-034C5291E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5144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2D55C07-FBCF-F669-E541-E2A212D08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5144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CA1D6BA6-E068-6A10-47B3-DD1AAA6C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360CEF67-2922-864E-9B57-0BABCA508AE1}" type="datetimeFigureOut">
              <a:rPr lang="nb-NO" smtClean="0"/>
              <a:pPr/>
              <a:t>22.10.2025</a:t>
            </a:fld>
            <a:endParaRPr lang="nb-NO"/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D222C0D0-3BF8-188E-936E-ADB5138A5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6020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53346CE7-ED8F-B064-D49E-99AE11A15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A30D3576-57C3-BE49-A75D-48DB6A57DFE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2303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CD58E6-D025-5BE8-A97B-E8153FDE6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D862EBF-358D-EEE8-CD8C-89C27E90D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17AE95A-FA3C-E8D9-A842-79B12C5E5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7527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588154E-01E3-FB26-57D9-048D63C69A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A0D3A3A-A318-C94A-2D44-AD25FBE1A0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7527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592D6EE-64DA-6CD0-5D9C-D4E9DE45E8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360CEF67-2922-864E-9B57-0BABCA508AE1}" type="datetimeFigureOut">
              <a:rPr lang="nb-NO" smtClean="0"/>
              <a:pPr/>
              <a:t>22.10.2025</a:t>
            </a:fld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1114B097-FF21-2048-9886-8DBFFEF15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6020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506AE7CD-1499-9ACC-5208-FAAF2826D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A30D3576-57C3-BE49-A75D-48DB6A57DFE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2446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4786D2-A56A-63FA-3406-F240E7448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87582111-159A-D881-3810-5F0EE25357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360CEF67-2922-864E-9B57-0BABCA508AE1}" type="datetimeFigureOut">
              <a:rPr lang="nb-NO" smtClean="0"/>
              <a:pPr/>
              <a:t>22.10.2025</a:t>
            </a:fld>
            <a:endParaRPr lang="nb-NO"/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42962FF0-EE6D-C0C2-605B-E01B5C829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6020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2D6C633B-2431-3C64-6976-9E6BE0321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A30D3576-57C3-BE49-A75D-48DB6A57DFE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8412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1A557E5A-9E96-5FB6-4FC6-96D8DD39B1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360CEF67-2922-864E-9B57-0BABCA508AE1}" type="datetimeFigureOut">
              <a:rPr lang="nb-NO" smtClean="0"/>
              <a:pPr/>
              <a:t>22.10.2025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19C18B26-2EA3-5F0D-5E0A-DBD378EBE6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6020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2EBF07D8-26F5-E2EA-FF4A-E9800D5C5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A30D3576-57C3-BE49-A75D-48DB6A57DFE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6781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8D33A1-EF3D-663E-B86E-398B74CA1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BF757F5-8110-D991-C4D8-C2EC48515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24055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D9BC2CB-3476-D464-4FF6-C9C58D7A7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1705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D9CFD78-BA6E-E24B-D966-A479B1C828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360CEF67-2922-864E-9B57-0BABCA508AE1}" type="datetimeFigureOut">
              <a:rPr lang="nb-NO" smtClean="0"/>
              <a:pPr/>
              <a:t>22.10.2025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AB80FD9-5DF7-272C-CFD8-651910264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6020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45223F35-10B7-9E3D-8270-D5C651C33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A30D3576-57C3-BE49-A75D-48DB6A57DFE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5971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4CB48F-3F2F-20CE-53D9-DCCB30D8D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CBA342A-6D02-9AD3-4567-7262203F67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290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A2FF32-E016-1BFF-DE2E-E4749681E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202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D52E306-14E5-A8EB-EFA4-042F4408F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360CEF67-2922-864E-9B57-0BABCA508AE1}" type="datetimeFigureOut">
              <a:rPr lang="nb-NO" smtClean="0"/>
              <a:pPr/>
              <a:t>22.10.2025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BCE7AE9-F929-BD4E-E9AF-BA177BCF4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6020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DE38731C-3AC8-58B9-369A-C5680784E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A30D3576-57C3-BE49-A75D-48DB6A57DFE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5372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EFD1CC-7BC8-DD6E-CF74-9347D391E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EE470D4-E272-4684-7A1B-8626E2744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456BB6-A28E-10DB-4FDB-D47F39727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8622-6447-4AD3-9C63-61788760068F}" type="datetimeFigureOut">
              <a:rPr lang="nb-NO" smtClean="0"/>
              <a:t>22.10.2025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3D49072-AC50-B55F-27E6-D247D28F9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DE866C5-E09B-A8AA-68F4-EC81A130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721F-2037-4943-801E-74A9B10A05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426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ihåndsform: figur 9">
            <a:extLst>
              <a:ext uri="{FF2B5EF4-FFF2-40B4-BE49-F238E27FC236}">
                <a16:creationId xmlns:a16="http://schemas.microsoft.com/office/drawing/2014/main" id="{9532F85A-AD29-AC80-2B21-FAB9CB59D714}"/>
              </a:ext>
            </a:extLst>
          </p:cNvPr>
          <p:cNvSpPr/>
          <p:nvPr/>
        </p:nvSpPr>
        <p:spPr>
          <a:xfrm>
            <a:off x="0" y="-34290"/>
            <a:ext cx="12192000" cy="6286500"/>
          </a:xfrm>
          <a:custGeom>
            <a:avLst/>
            <a:gdLst>
              <a:gd name="connsiteX0" fmla="*/ 0 w 4302016"/>
              <a:gd name="connsiteY0" fmla="*/ 0 h 6858000"/>
              <a:gd name="connsiteX1" fmla="*/ 4302016 w 4302016"/>
              <a:gd name="connsiteY1" fmla="*/ 0 h 6858000"/>
              <a:gd name="connsiteX2" fmla="*/ 4302016 w 4302016"/>
              <a:gd name="connsiteY2" fmla="*/ 6858000 h 6858000"/>
              <a:gd name="connsiteX3" fmla="*/ 0 w 43020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2016" h="6858000">
                <a:moveTo>
                  <a:pt x="0" y="0"/>
                </a:moveTo>
                <a:lnTo>
                  <a:pt x="4302016" y="0"/>
                </a:lnTo>
                <a:lnTo>
                  <a:pt x="430201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01747"/>
          </a:solidFill>
          <a:ln w="6343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24821F94-E54F-746D-0F6D-033D576489C5}"/>
              </a:ext>
            </a:extLst>
          </p:cNvPr>
          <p:cNvSpPr/>
          <p:nvPr/>
        </p:nvSpPr>
        <p:spPr>
          <a:xfrm>
            <a:off x="0" y="2663189"/>
            <a:ext cx="590734" cy="1524635"/>
          </a:xfrm>
          <a:custGeom>
            <a:avLst/>
            <a:gdLst>
              <a:gd name="connsiteX0" fmla="*/ 590734 w 590734"/>
              <a:gd name="connsiteY0" fmla="*/ 287020 h 1524635"/>
              <a:gd name="connsiteX1" fmla="*/ 0 w 590734"/>
              <a:gd name="connsiteY1" fmla="*/ 287020 h 1524635"/>
              <a:gd name="connsiteX2" fmla="*/ 0 w 590734"/>
              <a:gd name="connsiteY2" fmla="*/ 0 h 1524635"/>
              <a:gd name="connsiteX3" fmla="*/ 590100 w 590734"/>
              <a:gd name="connsiteY3" fmla="*/ 0 h 1524635"/>
              <a:gd name="connsiteX4" fmla="*/ 590100 w 590734"/>
              <a:gd name="connsiteY4" fmla="*/ 287020 h 1524635"/>
              <a:gd name="connsiteX5" fmla="*/ 590734 w 590734"/>
              <a:gd name="connsiteY5" fmla="*/ 619125 h 1524635"/>
              <a:gd name="connsiteX6" fmla="*/ 0 w 590734"/>
              <a:gd name="connsiteY6" fmla="*/ 619125 h 1524635"/>
              <a:gd name="connsiteX7" fmla="*/ 0 w 590734"/>
              <a:gd name="connsiteY7" fmla="*/ 906145 h 1524635"/>
              <a:gd name="connsiteX8" fmla="*/ 590100 w 590734"/>
              <a:gd name="connsiteY8" fmla="*/ 906145 h 1524635"/>
              <a:gd name="connsiteX9" fmla="*/ 590100 w 590734"/>
              <a:gd name="connsiteY9" fmla="*/ 619125 h 1524635"/>
              <a:gd name="connsiteX10" fmla="*/ 590734 w 590734"/>
              <a:gd name="connsiteY10" fmla="*/ 1237615 h 1524635"/>
              <a:gd name="connsiteX11" fmla="*/ 0 w 590734"/>
              <a:gd name="connsiteY11" fmla="*/ 1237615 h 1524635"/>
              <a:gd name="connsiteX12" fmla="*/ 0 w 590734"/>
              <a:gd name="connsiteY12" fmla="*/ 1524635 h 1524635"/>
              <a:gd name="connsiteX13" fmla="*/ 590100 w 590734"/>
              <a:gd name="connsiteY13" fmla="*/ 1524635 h 1524635"/>
              <a:gd name="connsiteX14" fmla="*/ 590100 w 590734"/>
              <a:gd name="connsiteY14" fmla="*/ 1237615 h 152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0734" h="1524635">
                <a:moveTo>
                  <a:pt x="590734" y="287020"/>
                </a:moveTo>
                <a:lnTo>
                  <a:pt x="0" y="287020"/>
                </a:lnTo>
                <a:lnTo>
                  <a:pt x="0" y="0"/>
                </a:lnTo>
                <a:lnTo>
                  <a:pt x="590100" y="0"/>
                </a:lnTo>
                <a:lnTo>
                  <a:pt x="590100" y="287020"/>
                </a:lnTo>
                <a:close/>
                <a:moveTo>
                  <a:pt x="590734" y="619125"/>
                </a:moveTo>
                <a:lnTo>
                  <a:pt x="0" y="619125"/>
                </a:lnTo>
                <a:lnTo>
                  <a:pt x="0" y="906145"/>
                </a:lnTo>
                <a:lnTo>
                  <a:pt x="590100" y="906145"/>
                </a:lnTo>
                <a:lnTo>
                  <a:pt x="590100" y="619125"/>
                </a:lnTo>
                <a:close/>
                <a:moveTo>
                  <a:pt x="590734" y="1237615"/>
                </a:moveTo>
                <a:lnTo>
                  <a:pt x="0" y="1237615"/>
                </a:lnTo>
                <a:lnTo>
                  <a:pt x="0" y="1524635"/>
                </a:lnTo>
                <a:lnTo>
                  <a:pt x="590100" y="1524635"/>
                </a:lnTo>
                <a:lnTo>
                  <a:pt x="590100" y="1237615"/>
                </a:lnTo>
                <a:close/>
              </a:path>
            </a:pathLst>
          </a:custGeom>
          <a:solidFill>
            <a:srgbClr val="A099B1"/>
          </a:solidFill>
          <a:ln w="6343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DD95D41-8676-1FFD-7F02-F02ED522D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4958" y="2854566"/>
            <a:ext cx="9164892" cy="1138927"/>
          </a:xfrm>
          <a:ln>
            <a:solidFill>
              <a:srgbClr val="D9A911"/>
            </a:solidFill>
          </a:ln>
        </p:spPr>
        <p:txBody>
          <a:bodyPr anchor="b">
            <a:normAutofit/>
          </a:bodyPr>
          <a:lstStyle>
            <a:lvl1pPr algn="l">
              <a:defRPr sz="2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grpSp>
        <p:nvGrpSpPr>
          <p:cNvPr id="42" name="Gruppe 41">
            <a:extLst>
              <a:ext uri="{FF2B5EF4-FFF2-40B4-BE49-F238E27FC236}">
                <a16:creationId xmlns:a16="http://schemas.microsoft.com/office/drawing/2014/main" id="{B61C3738-8A4D-C167-5FCE-5AD326E751B8}"/>
              </a:ext>
            </a:extLst>
          </p:cNvPr>
          <p:cNvGrpSpPr/>
          <p:nvPr userDrawn="1"/>
        </p:nvGrpSpPr>
        <p:grpSpPr>
          <a:xfrm>
            <a:off x="-2540" y="6119973"/>
            <a:ext cx="12194539" cy="902334"/>
            <a:chOff x="-2540" y="6119973"/>
            <a:chExt cx="12194539" cy="902334"/>
          </a:xfrm>
        </p:grpSpPr>
        <p:sp>
          <p:nvSpPr>
            <p:cNvPr id="43" name="Frihåndsform: figur 42">
              <a:extLst>
                <a:ext uri="{FF2B5EF4-FFF2-40B4-BE49-F238E27FC236}">
                  <a16:creationId xmlns:a16="http://schemas.microsoft.com/office/drawing/2014/main" id="{E5EAC63A-FF19-0421-2EAA-ACE1D4AFFAA6}"/>
                </a:ext>
              </a:extLst>
            </p:cNvPr>
            <p:cNvSpPr/>
            <p:nvPr/>
          </p:nvSpPr>
          <p:spPr>
            <a:xfrm>
              <a:off x="-2540" y="6239988"/>
              <a:ext cx="12194539" cy="636904"/>
            </a:xfrm>
            <a:custGeom>
              <a:avLst/>
              <a:gdLst>
                <a:gd name="connsiteX0" fmla="*/ 0 w 12192000"/>
                <a:gd name="connsiteY0" fmla="*/ 0 h 636904"/>
                <a:gd name="connsiteX1" fmla="*/ 12192000 w 12192000"/>
                <a:gd name="connsiteY1" fmla="*/ 0 h 636904"/>
                <a:gd name="connsiteX2" fmla="*/ 12192000 w 12192000"/>
                <a:gd name="connsiteY2" fmla="*/ 636904 h 636904"/>
                <a:gd name="connsiteX3" fmla="*/ 0 w 12192000"/>
                <a:gd name="connsiteY3" fmla="*/ 636904 h 636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36904">
                  <a:moveTo>
                    <a:pt x="0" y="0"/>
                  </a:moveTo>
                  <a:lnTo>
                    <a:pt x="12192000" y="0"/>
                  </a:lnTo>
                  <a:lnTo>
                    <a:pt x="12192000" y="636904"/>
                  </a:lnTo>
                  <a:lnTo>
                    <a:pt x="0" y="636904"/>
                  </a:lnTo>
                  <a:close/>
                </a:path>
              </a:pathLst>
            </a:custGeom>
            <a:solidFill>
              <a:srgbClr val="20174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44" name="Grafikk 6">
              <a:extLst>
                <a:ext uri="{FF2B5EF4-FFF2-40B4-BE49-F238E27FC236}">
                  <a16:creationId xmlns:a16="http://schemas.microsoft.com/office/drawing/2014/main" id="{10D8EFFF-66BE-C604-FDAC-066C625D923C}"/>
                </a:ext>
              </a:extLst>
            </p:cNvPr>
            <p:cNvGrpSpPr/>
            <p:nvPr/>
          </p:nvGrpSpPr>
          <p:grpSpPr>
            <a:xfrm>
              <a:off x="10731193" y="6419058"/>
              <a:ext cx="1160387" cy="266064"/>
              <a:chOff x="10728959" y="6419058"/>
              <a:chExt cx="1160145" cy="266064"/>
            </a:xfrm>
          </p:grpSpPr>
          <p:sp>
            <p:nvSpPr>
              <p:cNvPr id="47" name="Frihåndsform: figur 46">
                <a:extLst>
                  <a:ext uri="{FF2B5EF4-FFF2-40B4-BE49-F238E27FC236}">
                    <a16:creationId xmlns:a16="http://schemas.microsoft.com/office/drawing/2014/main" id="{F98E1D6B-20C5-1732-EA67-F4371F72962F}"/>
                  </a:ext>
                </a:extLst>
              </p:cNvPr>
              <p:cNvSpPr/>
              <p:nvPr/>
            </p:nvSpPr>
            <p:spPr>
              <a:xfrm>
                <a:off x="10728959" y="6620988"/>
                <a:ext cx="62230" cy="61594"/>
              </a:xfrm>
              <a:custGeom>
                <a:avLst/>
                <a:gdLst>
                  <a:gd name="connsiteX0" fmla="*/ 57785 w 62230"/>
                  <a:gd name="connsiteY0" fmla="*/ 635 h 61594"/>
                  <a:gd name="connsiteX1" fmla="*/ 57785 w 62230"/>
                  <a:gd name="connsiteY1" fmla="*/ 8255 h 61594"/>
                  <a:gd name="connsiteX2" fmla="*/ 16510 w 62230"/>
                  <a:gd name="connsiteY2" fmla="*/ 8255 h 61594"/>
                  <a:gd name="connsiteX3" fmla="*/ 10795 w 62230"/>
                  <a:gd name="connsiteY3" fmla="*/ 10160 h 61594"/>
                  <a:gd name="connsiteX4" fmla="*/ 8890 w 62230"/>
                  <a:gd name="connsiteY4" fmla="*/ 15240 h 61594"/>
                  <a:gd name="connsiteX5" fmla="*/ 8890 w 62230"/>
                  <a:gd name="connsiteY5" fmla="*/ 18415 h 61594"/>
                  <a:gd name="connsiteX6" fmla="*/ 10795 w 62230"/>
                  <a:gd name="connsiteY6" fmla="*/ 23495 h 61594"/>
                  <a:gd name="connsiteX7" fmla="*/ 16510 w 62230"/>
                  <a:gd name="connsiteY7" fmla="*/ 25400 h 61594"/>
                  <a:gd name="connsiteX8" fmla="*/ 47625 w 62230"/>
                  <a:gd name="connsiteY8" fmla="*/ 25400 h 61594"/>
                  <a:gd name="connsiteX9" fmla="*/ 57785 w 62230"/>
                  <a:gd name="connsiteY9" fmla="*/ 29210 h 61594"/>
                  <a:gd name="connsiteX10" fmla="*/ 62230 w 62230"/>
                  <a:gd name="connsiteY10" fmla="*/ 39370 h 61594"/>
                  <a:gd name="connsiteX11" fmla="*/ 62230 w 62230"/>
                  <a:gd name="connsiteY11" fmla="*/ 47625 h 61594"/>
                  <a:gd name="connsiteX12" fmla="*/ 57785 w 62230"/>
                  <a:gd name="connsiteY12" fmla="*/ 57785 h 61594"/>
                  <a:gd name="connsiteX13" fmla="*/ 47625 w 62230"/>
                  <a:gd name="connsiteY13" fmla="*/ 61595 h 61594"/>
                  <a:gd name="connsiteX14" fmla="*/ 2540 w 62230"/>
                  <a:gd name="connsiteY14" fmla="*/ 61595 h 61594"/>
                  <a:gd name="connsiteX15" fmla="*/ 2540 w 62230"/>
                  <a:gd name="connsiteY15" fmla="*/ 53975 h 61594"/>
                  <a:gd name="connsiteX16" fmla="*/ 45720 w 62230"/>
                  <a:gd name="connsiteY16" fmla="*/ 53975 h 61594"/>
                  <a:gd name="connsiteX17" fmla="*/ 51435 w 62230"/>
                  <a:gd name="connsiteY17" fmla="*/ 52070 h 61594"/>
                  <a:gd name="connsiteX18" fmla="*/ 53340 w 62230"/>
                  <a:gd name="connsiteY18" fmla="*/ 46990 h 61594"/>
                  <a:gd name="connsiteX19" fmla="*/ 53340 w 62230"/>
                  <a:gd name="connsiteY19" fmla="*/ 41275 h 61594"/>
                  <a:gd name="connsiteX20" fmla="*/ 51435 w 62230"/>
                  <a:gd name="connsiteY20" fmla="*/ 36195 h 61594"/>
                  <a:gd name="connsiteX21" fmla="*/ 45720 w 62230"/>
                  <a:gd name="connsiteY21" fmla="*/ 34290 h 61594"/>
                  <a:gd name="connsiteX22" fmla="*/ 14605 w 62230"/>
                  <a:gd name="connsiteY22" fmla="*/ 34290 h 61594"/>
                  <a:gd name="connsiteX23" fmla="*/ 4445 w 62230"/>
                  <a:gd name="connsiteY23" fmla="*/ 30480 h 61594"/>
                  <a:gd name="connsiteX24" fmla="*/ 0 w 62230"/>
                  <a:gd name="connsiteY24" fmla="*/ 20320 h 61594"/>
                  <a:gd name="connsiteX25" fmla="*/ 0 w 62230"/>
                  <a:gd name="connsiteY25" fmla="*/ 13970 h 61594"/>
                  <a:gd name="connsiteX26" fmla="*/ 4445 w 62230"/>
                  <a:gd name="connsiteY26" fmla="*/ 3810 h 61594"/>
                  <a:gd name="connsiteX27" fmla="*/ 14605 w 62230"/>
                  <a:gd name="connsiteY27" fmla="*/ 0 h 61594"/>
                  <a:gd name="connsiteX28" fmla="*/ 57785 w 62230"/>
                  <a:gd name="connsiteY28" fmla="*/ 0 h 6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2230" h="61594">
                    <a:moveTo>
                      <a:pt x="57785" y="635"/>
                    </a:moveTo>
                    <a:lnTo>
                      <a:pt x="57785" y="8255"/>
                    </a:lnTo>
                    <a:lnTo>
                      <a:pt x="16510" y="8255"/>
                    </a:lnTo>
                    <a:cubicBezTo>
                      <a:pt x="14605" y="8255"/>
                      <a:pt x="12700" y="8890"/>
                      <a:pt x="10795" y="10160"/>
                    </a:cubicBezTo>
                    <a:cubicBezTo>
                      <a:pt x="9525" y="11430"/>
                      <a:pt x="8890" y="13335"/>
                      <a:pt x="8890" y="15240"/>
                    </a:cubicBezTo>
                    <a:lnTo>
                      <a:pt x="8890" y="18415"/>
                    </a:lnTo>
                    <a:cubicBezTo>
                      <a:pt x="8890" y="20320"/>
                      <a:pt x="9525" y="22225"/>
                      <a:pt x="10795" y="23495"/>
                    </a:cubicBezTo>
                    <a:cubicBezTo>
                      <a:pt x="12065" y="24765"/>
                      <a:pt x="13970" y="25400"/>
                      <a:pt x="16510" y="25400"/>
                    </a:cubicBezTo>
                    <a:lnTo>
                      <a:pt x="47625" y="25400"/>
                    </a:lnTo>
                    <a:cubicBezTo>
                      <a:pt x="51435" y="25400"/>
                      <a:pt x="54610" y="26670"/>
                      <a:pt x="57785" y="29210"/>
                    </a:cubicBezTo>
                    <a:cubicBezTo>
                      <a:pt x="60325" y="31750"/>
                      <a:pt x="62230" y="35560"/>
                      <a:pt x="62230" y="39370"/>
                    </a:cubicBezTo>
                    <a:lnTo>
                      <a:pt x="62230" y="47625"/>
                    </a:lnTo>
                    <a:cubicBezTo>
                      <a:pt x="62230" y="51435"/>
                      <a:pt x="60960" y="54610"/>
                      <a:pt x="57785" y="57785"/>
                    </a:cubicBezTo>
                    <a:cubicBezTo>
                      <a:pt x="55245" y="60325"/>
                      <a:pt x="51435" y="61595"/>
                      <a:pt x="47625" y="61595"/>
                    </a:cubicBezTo>
                    <a:lnTo>
                      <a:pt x="2540" y="61595"/>
                    </a:lnTo>
                    <a:lnTo>
                      <a:pt x="2540" y="53975"/>
                    </a:lnTo>
                    <a:lnTo>
                      <a:pt x="45720" y="53975"/>
                    </a:lnTo>
                    <a:cubicBezTo>
                      <a:pt x="47625" y="53975"/>
                      <a:pt x="49530" y="53340"/>
                      <a:pt x="51435" y="52070"/>
                    </a:cubicBezTo>
                    <a:cubicBezTo>
                      <a:pt x="52705" y="50800"/>
                      <a:pt x="53340" y="48895"/>
                      <a:pt x="53340" y="46990"/>
                    </a:cubicBezTo>
                    <a:lnTo>
                      <a:pt x="53340" y="41275"/>
                    </a:lnTo>
                    <a:cubicBezTo>
                      <a:pt x="53340" y="39370"/>
                      <a:pt x="52705" y="37465"/>
                      <a:pt x="51435" y="36195"/>
                    </a:cubicBezTo>
                    <a:cubicBezTo>
                      <a:pt x="50165" y="34925"/>
                      <a:pt x="48260" y="34290"/>
                      <a:pt x="45720" y="34290"/>
                    </a:cubicBezTo>
                    <a:lnTo>
                      <a:pt x="14605" y="34290"/>
                    </a:lnTo>
                    <a:cubicBezTo>
                      <a:pt x="10795" y="34290"/>
                      <a:pt x="7620" y="33020"/>
                      <a:pt x="4445" y="30480"/>
                    </a:cubicBezTo>
                    <a:cubicBezTo>
                      <a:pt x="1905" y="27940"/>
                      <a:pt x="0" y="24130"/>
                      <a:pt x="0" y="20320"/>
                    </a:cubicBezTo>
                    <a:lnTo>
                      <a:pt x="0" y="13970"/>
                    </a:lnTo>
                    <a:cubicBezTo>
                      <a:pt x="0" y="10160"/>
                      <a:pt x="1270" y="6985"/>
                      <a:pt x="4445" y="3810"/>
                    </a:cubicBezTo>
                    <a:cubicBezTo>
                      <a:pt x="6985" y="1270"/>
                      <a:pt x="10795" y="0"/>
                      <a:pt x="14605" y="0"/>
                    </a:cubicBezTo>
                    <a:lnTo>
                      <a:pt x="577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" name="Frihåndsform: figur 47">
                <a:extLst>
                  <a:ext uri="{FF2B5EF4-FFF2-40B4-BE49-F238E27FC236}">
                    <a16:creationId xmlns:a16="http://schemas.microsoft.com/office/drawing/2014/main" id="{6E35FC2E-35A8-95E5-940D-EA17E062E336}"/>
                  </a:ext>
                </a:extLst>
              </p:cNvPr>
              <p:cNvSpPr/>
              <p:nvPr/>
            </p:nvSpPr>
            <p:spPr>
              <a:xfrm>
                <a:off x="10870565" y="6621623"/>
                <a:ext cx="67309" cy="63499"/>
              </a:xfrm>
              <a:custGeom>
                <a:avLst/>
                <a:gdLst>
                  <a:gd name="connsiteX0" fmla="*/ 12065 w 67309"/>
                  <a:gd name="connsiteY0" fmla="*/ 10160 h 63499"/>
                  <a:gd name="connsiteX1" fmla="*/ 10160 w 67309"/>
                  <a:gd name="connsiteY1" fmla="*/ 15875 h 63499"/>
                  <a:gd name="connsiteX2" fmla="*/ 10160 w 67309"/>
                  <a:gd name="connsiteY2" fmla="*/ 47625 h 63499"/>
                  <a:gd name="connsiteX3" fmla="*/ 12065 w 67309"/>
                  <a:gd name="connsiteY3" fmla="*/ 52705 h 63499"/>
                  <a:gd name="connsiteX4" fmla="*/ 17145 w 67309"/>
                  <a:gd name="connsiteY4" fmla="*/ 54610 h 63499"/>
                  <a:gd name="connsiteX5" fmla="*/ 50800 w 67309"/>
                  <a:gd name="connsiteY5" fmla="*/ 54610 h 63499"/>
                  <a:gd name="connsiteX6" fmla="*/ 55880 w 67309"/>
                  <a:gd name="connsiteY6" fmla="*/ 52705 h 63499"/>
                  <a:gd name="connsiteX7" fmla="*/ 57785 w 67309"/>
                  <a:gd name="connsiteY7" fmla="*/ 47625 h 63499"/>
                  <a:gd name="connsiteX8" fmla="*/ 57785 w 67309"/>
                  <a:gd name="connsiteY8" fmla="*/ 15875 h 63499"/>
                  <a:gd name="connsiteX9" fmla="*/ 55880 w 67309"/>
                  <a:gd name="connsiteY9" fmla="*/ 10795 h 63499"/>
                  <a:gd name="connsiteX10" fmla="*/ 50800 w 67309"/>
                  <a:gd name="connsiteY10" fmla="*/ 8890 h 63499"/>
                  <a:gd name="connsiteX11" fmla="*/ 17145 w 67309"/>
                  <a:gd name="connsiteY11" fmla="*/ 8890 h 63499"/>
                  <a:gd name="connsiteX12" fmla="*/ 12065 w 67309"/>
                  <a:gd name="connsiteY12" fmla="*/ 10795 h 63499"/>
                  <a:gd name="connsiteX13" fmla="*/ 52705 w 67309"/>
                  <a:gd name="connsiteY13" fmla="*/ 0 h 63499"/>
                  <a:gd name="connsiteX14" fmla="*/ 62865 w 67309"/>
                  <a:gd name="connsiteY14" fmla="*/ 4445 h 63499"/>
                  <a:gd name="connsiteX15" fmla="*/ 67310 w 67309"/>
                  <a:gd name="connsiteY15" fmla="*/ 14605 h 63499"/>
                  <a:gd name="connsiteX16" fmla="*/ 67310 w 67309"/>
                  <a:gd name="connsiteY16" fmla="*/ 48895 h 63499"/>
                  <a:gd name="connsiteX17" fmla="*/ 62865 w 67309"/>
                  <a:gd name="connsiteY17" fmla="*/ 59055 h 63499"/>
                  <a:gd name="connsiteX18" fmla="*/ 52705 w 67309"/>
                  <a:gd name="connsiteY18" fmla="*/ 63500 h 63499"/>
                  <a:gd name="connsiteX19" fmla="*/ 14605 w 67309"/>
                  <a:gd name="connsiteY19" fmla="*/ 63500 h 63499"/>
                  <a:gd name="connsiteX20" fmla="*/ 4445 w 67309"/>
                  <a:gd name="connsiteY20" fmla="*/ 59055 h 63499"/>
                  <a:gd name="connsiteX21" fmla="*/ 0 w 67309"/>
                  <a:gd name="connsiteY21" fmla="*/ 48895 h 63499"/>
                  <a:gd name="connsiteX22" fmla="*/ 0 w 67309"/>
                  <a:gd name="connsiteY22" fmla="*/ 14605 h 63499"/>
                  <a:gd name="connsiteX23" fmla="*/ 4445 w 67309"/>
                  <a:gd name="connsiteY23" fmla="*/ 4445 h 63499"/>
                  <a:gd name="connsiteX24" fmla="*/ 14605 w 67309"/>
                  <a:gd name="connsiteY24" fmla="*/ 0 h 63499"/>
                  <a:gd name="connsiteX25" fmla="*/ 52705 w 67309"/>
                  <a:gd name="connsiteY25" fmla="*/ 0 h 63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7309" h="63499">
                    <a:moveTo>
                      <a:pt x="12065" y="10160"/>
                    </a:moveTo>
                    <a:cubicBezTo>
                      <a:pt x="10795" y="11430"/>
                      <a:pt x="10160" y="13335"/>
                      <a:pt x="10160" y="15875"/>
                    </a:cubicBezTo>
                    <a:lnTo>
                      <a:pt x="10160" y="47625"/>
                    </a:lnTo>
                    <a:cubicBezTo>
                      <a:pt x="10160" y="49530"/>
                      <a:pt x="10795" y="51435"/>
                      <a:pt x="12065" y="52705"/>
                    </a:cubicBezTo>
                    <a:cubicBezTo>
                      <a:pt x="13335" y="53975"/>
                      <a:pt x="15240" y="54610"/>
                      <a:pt x="17145" y="54610"/>
                    </a:cubicBezTo>
                    <a:lnTo>
                      <a:pt x="50800" y="54610"/>
                    </a:lnTo>
                    <a:cubicBezTo>
                      <a:pt x="52705" y="54610"/>
                      <a:pt x="54610" y="53975"/>
                      <a:pt x="55880" y="52705"/>
                    </a:cubicBezTo>
                    <a:cubicBezTo>
                      <a:pt x="57150" y="51435"/>
                      <a:pt x="57785" y="49530"/>
                      <a:pt x="57785" y="47625"/>
                    </a:cubicBezTo>
                    <a:lnTo>
                      <a:pt x="57785" y="15875"/>
                    </a:lnTo>
                    <a:cubicBezTo>
                      <a:pt x="57785" y="13970"/>
                      <a:pt x="57150" y="12065"/>
                      <a:pt x="55880" y="10795"/>
                    </a:cubicBezTo>
                    <a:cubicBezTo>
                      <a:pt x="54610" y="9525"/>
                      <a:pt x="52705" y="8890"/>
                      <a:pt x="50800" y="8890"/>
                    </a:cubicBezTo>
                    <a:lnTo>
                      <a:pt x="17145" y="8890"/>
                    </a:lnTo>
                    <a:cubicBezTo>
                      <a:pt x="15240" y="8890"/>
                      <a:pt x="13335" y="9525"/>
                      <a:pt x="12065" y="10795"/>
                    </a:cubicBezTo>
                    <a:moveTo>
                      <a:pt x="52705" y="0"/>
                    </a:moveTo>
                    <a:cubicBezTo>
                      <a:pt x="56515" y="0"/>
                      <a:pt x="59690" y="1270"/>
                      <a:pt x="62865" y="4445"/>
                    </a:cubicBezTo>
                    <a:cubicBezTo>
                      <a:pt x="65405" y="6985"/>
                      <a:pt x="67310" y="10795"/>
                      <a:pt x="67310" y="14605"/>
                    </a:cubicBezTo>
                    <a:lnTo>
                      <a:pt x="67310" y="48895"/>
                    </a:lnTo>
                    <a:cubicBezTo>
                      <a:pt x="67310" y="52705"/>
                      <a:pt x="66040" y="55880"/>
                      <a:pt x="62865" y="59055"/>
                    </a:cubicBezTo>
                    <a:cubicBezTo>
                      <a:pt x="60325" y="61595"/>
                      <a:pt x="56515" y="63500"/>
                      <a:pt x="52705" y="63500"/>
                    </a:cubicBezTo>
                    <a:lnTo>
                      <a:pt x="14605" y="63500"/>
                    </a:lnTo>
                    <a:cubicBezTo>
                      <a:pt x="10795" y="63500"/>
                      <a:pt x="7620" y="62230"/>
                      <a:pt x="4445" y="59055"/>
                    </a:cubicBezTo>
                    <a:cubicBezTo>
                      <a:pt x="1905" y="56515"/>
                      <a:pt x="0" y="52705"/>
                      <a:pt x="0" y="48895"/>
                    </a:cubicBezTo>
                    <a:lnTo>
                      <a:pt x="0" y="14605"/>
                    </a:lnTo>
                    <a:cubicBezTo>
                      <a:pt x="0" y="10795"/>
                      <a:pt x="1270" y="7620"/>
                      <a:pt x="4445" y="4445"/>
                    </a:cubicBezTo>
                    <a:cubicBezTo>
                      <a:pt x="6985" y="1905"/>
                      <a:pt x="10795" y="0"/>
                      <a:pt x="14605" y="0"/>
                    </a:cubicBezTo>
                    <a:lnTo>
                      <a:pt x="527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" name="Frihåndsform: figur 48">
                <a:extLst>
                  <a:ext uri="{FF2B5EF4-FFF2-40B4-BE49-F238E27FC236}">
                    <a16:creationId xmlns:a16="http://schemas.microsoft.com/office/drawing/2014/main" id="{A2E2B500-FE9C-00E2-3177-A668B542E088}"/>
                  </a:ext>
                </a:extLst>
              </p:cNvPr>
              <p:cNvSpPr/>
              <p:nvPr/>
            </p:nvSpPr>
            <p:spPr>
              <a:xfrm>
                <a:off x="11017884" y="6621623"/>
                <a:ext cx="59690" cy="62865"/>
              </a:xfrm>
              <a:custGeom>
                <a:avLst/>
                <a:gdLst>
                  <a:gd name="connsiteX0" fmla="*/ 14605 w 59690"/>
                  <a:gd name="connsiteY0" fmla="*/ 62865 h 62865"/>
                  <a:gd name="connsiteX1" fmla="*/ 4445 w 59690"/>
                  <a:gd name="connsiteY1" fmla="*/ 58420 h 62865"/>
                  <a:gd name="connsiteX2" fmla="*/ 0 w 59690"/>
                  <a:gd name="connsiteY2" fmla="*/ 48260 h 62865"/>
                  <a:gd name="connsiteX3" fmla="*/ 0 w 59690"/>
                  <a:gd name="connsiteY3" fmla="*/ 0 h 62865"/>
                  <a:gd name="connsiteX4" fmla="*/ 8890 w 59690"/>
                  <a:gd name="connsiteY4" fmla="*/ 0 h 62865"/>
                  <a:gd name="connsiteX5" fmla="*/ 8890 w 59690"/>
                  <a:gd name="connsiteY5" fmla="*/ 47625 h 62865"/>
                  <a:gd name="connsiteX6" fmla="*/ 10795 w 59690"/>
                  <a:gd name="connsiteY6" fmla="*/ 52705 h 62865"/>
                  <a:gd name="connsiteX7" fmla="*/ 15875 w 59690"/>
                  <a:gd name="connsiteY7" fmla="*/ 54610 h 62865"/>
                  <a:gd name="connsiteX8" fmla="*/ 59690 w 59690"/>
                  <a:gd name="connsiteY8" fmla="*/ 54610 h 62865"/>
                  <a:gd name="connsiteX9" fmla="*/ 59690 w 59690"/>
                  <a:gd name="connsiteY9" fmla="*/ 62230 h 62865"/>
                  <a:gd name="connsiteX10" fmla="*/ 13970 w 59690"/>
                  <a:gd name="connsiteY10" fmla="*/ 62230 h 6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690" h="62865">
                    <a:moveTo>
                      <a:pt x="14605" y="62865"/>
                    </a:moveTo>
                    <a:cubicBezTo>
                      <a:pt x="10795" y="62865"/>
                      <a:pt x="7620" y="61595"/>
                      <a:pt x="4445" y="58420"/>
                    </a:cubicBezTo>
                    <a:cubicBezTo>
                      <a:pt x="1905" y="55880"/>
                      <a:pt x="0" y="52070"/>
                      <a:pt x="0" y="48260"/>
                    </a:cubicBezTo>
                    <a:lnTo>
                      <a:pt x="0" y="0"/>
                    </a:lnTo>
                    <a:lnTo>
                      <a:pt x="8890" y="0"/>
                    </a:lnTo>
                    <a:lnTo>
                      <a:pt x="8890" y="47625"/>
                    </a:lnTo>
                    <a:cubicBezTo>
                      <a:pt x="8890" y="49530"/>
                      <a:pt x="9525" y="51435"/>
                      <a:pt x="10795" y="52705"/>
                    </a:cubicBezTo>
                    <a:cubicBezTo>
                      <a:pt x="12065" y="53975"/>
                      <a:pt x="13970" y="54610"/>
                      <a:pt x="15875" y="54610"/>
                    </a:cubicBezTo>
                    <a:lnTo>
                      <a:pt x="59690" y="54610"/>
                    </a:lnTo>
                    <a:lnTo>
                      <a:pt x="59690" y="62230"/>
                    </a:lnTo>
                    <a:lnTo>
                      <a:pt x="13970" y="6223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" name="Frihåndsform: figur 49">
                <a:extLst>
                  <a:ext uri="{FF2B5EF4-FFF2-40B4-BE49-F238E27FC236}">
                    <a16:creationId xmlns:a16="http://schemas.microsoft.com/office/drawing/2014/main" id="{2EE2DEC8-988B-790C-340F-FFBD435324B6}"/>
                  </a:ext>
                </a:extLst>
              </p:cNvPr>
              <p:cNvSpPr/>
              <p:nvPr/>
            </p:nvSpPr>
            <p:spPr>
              <a:xfrm>
                <a:off x="11156950" y="6621623"/>
                <a:ext cx="65405" cy="62865"/>
              </a:xfrm>
              <a:custGeom>
                <a:avLst/>
                <a:gdLst>
                  <a:gd name="connsiteX0" fmla="*/ 10160 w 65405"/>
                  <a:gd name="connsiteY0" fmla="*/ 0 h 62865"/>
                  <a:gd name="connsiteX1" fmla="*/ 10160 w 65405"/>
                  <a:gd name="connsiteY1" fmla="*/ 47625 h 62865"/>
                  <a:gd name="connsiteX2" fmla="*/ 12065 w 65405"/>
                  <a:gd name="connsiteY2" fmla="*/ 52705 h 62865"/>
                  <a:gd name="connsiteX3" fmla="*/ 17145 w 65405"/>
                  <a:gd name="connsiteY3" fmla="*/ 54610 h 62865"/>
                  <a:gd name="connsiteX4" fmla="*/ 49530 w 65405"/>
                  <a:gd name="connsiteY4" fmla="*/ 54610 h 62865"/>
                  <a:gd name="connsiteX5" fmla="*/ 54610 w 65405"/>
                  <a:gd name="connsiteY5" fmla="*/ 52705 h 62865"/>
                  <a:gd name="connsiteX6" fmla="*/ 56515 w 65405"/>
                  <a:gd name="connsiteY6" fmla="*/ 47625 h 62865"/>
                  <a:gd name="connsiteX7" fmla="*/ 56515 w 65405"/>
                  <a:gd name="connsiteY7" fmla="*/ 0 h 62865"/>
                  <a:gd name="connsiteX8" fmla="*/ 65405 w 65405"/>
                  <a:gd name="connsiteY8" fmla="*/ 0 h 62865"/>
                  <a:gd name="connsiteX9" fmla="*/ 65405 w 65405"/>
                  <a:gd name="connsiteY9" fmla="*/ 48260 h 62865"/>
                  <a:gd name="connsiteX10" fmla="*/ 60960 w 65405"/>
                  <a:gd name="connsiteY10" fmla="*/ 58420 h 62865"/>
                  <a:gd name="connsiteX11" fmla="*/ 50800 w 65405"/>
                  <a:gd name="connsiteY11" fmla="*/ 62865 h 62865"/>
                  <a:gd name="connsiteX12" fmla="*/ 14605 w 65405"/>
                  <a:gd name="connsiteY12" fmla="*/ 62865 h 62865"/>
                  <a:gd name="connsiteX13" fmla="*/ 4445 w 65405"/>
                  <a:gd name="connsiteY13" fmla="*/ 58420 h 62865"/>
                  <a:gd name="connsiteX14" fmla="*/ 0 w 65405"/>
                  <a:gd name="connsiteY14" fmla="*/ 48260 h 62865"/>
                  <a:gd name="connsiteX15" fmla="*/ 0 w 65405"/>
                  <a:gd name="connsiteY15" fmla="*/ 0 h 62865"/>
                  <a:gd name="connsiteX16" fmla="*/ 8890 w 65405"/>
                  <a:gd name="connsiteY16" fmla="*/ 0 h 6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405" h="62865">
                    <a:moveTo>
                      <a:pt x="10160" y="0"/>
                    </a:moveTo>
                    <a:lnTo>
                      <a:pt x="10160" y="47625"/>
                    </a:lnTo>
                    <a:cubicBezTo>
                      <a:pt x="10160" y="49530"/>
                      <a:pt x="10795" y="51435"/>
                      <a:pt x="12065" y="52705"/>
                    </a:cubicBezTo>
                    <a:cubicBezTo>
                      <a:pt x="13335" y="53975"/>
                      <a:pt x="15240" y="54610"/>
                      <a:pt x="17145" y="54610"/>
                    </a:cubicBezTo>
                    <a:lnTo>
                      <a:pt x="49530" y="54610"/>
                    </a:lnTo>
                    <a:cubicBezTo>
                      <a:pt x="51435" y="54610"/>
                      <a:pt x="53340" y="53975"/>
                      <a:pt x="54610" y="52705"/>
                    </a:cubicBezTo>
                    <a:cubicBezTo>
                      <a:pt x="55880" y="51435"/>
                      <a:pt x="56515" y="49530"/>
                      <a:pt x="56515" y="47625"/>
                    </a:cubicBezTo>
                    <a:lnTo>
                      <a:pt x="56515" y="0"/>
                    </a:lnTo>
                    <a:lnTo>
                      <a:pt x="65405" y="0"/>
                    </a:lnTo>
                    <a:lnTo>
                      <a:pt x="65405" y="48260"/>
                    </a:lnTo>
                    <a:cubicBezTo>
                      <a:pt x="65405" y="52070"/>
                      <a:pt x="64135" y="55245"/>
                      <a:pt x="60960" y="58420"/>
                    </a:cubicBezTo>
                    <a:cubicBezTo>
                      <a:pt x="58420" y="60960"/>
                      <a:pt x="54610" y="62865"/>
                      <a:pt x="50800" y="62865"/>
                    </a:cubicBezTo>
                    <a:lnTo>
                      <a:pt x="14605" y="62865"/>
                    </a:lnTo>
                    <a:cubicBezTo>
                      <a:pt x="10795" y="62865"/>
                      <a:pt x="7620" y="61595"/>
                      <a:pt x="4445" y="58420"/>
                    </a:cubicBezTo>
                    <a:cubicBezTo>
                      <a:pt x="1905" y="55880"/>
                      <a:pt x="0" y="52070"/>
                      <a:pt x="0" y="48260"/>
                    </a:cubicBezTo>
                    <a:lnTo>
                      <a:pt x="0" y="0"/>
                    </a:lnTo>
                    <a:lnTo>
                      <a:pt x="8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" name="Frihåndsform: figur 50">
                <a:extLst>
                  <a:ext uri="{FF2B5EF4-FFF2-40B4-BE49-F238E27FC236}">
                    <a16:creationId xmlns:a16="http://schemas.microsoft.com/office/drawing/2014/main" id="{ECAD378E-F28D-9D0F-5955-F899C332941A}"/>
                  </a:ext>
                </a:extLst>
              </p:cNvPr>
              <p:cNvSpPr/>
              <p:nvPr/>
            </p:nvSpPr>
            <p:spPr>
              <a:xfrm>
                <a:off x="11303634" y="6621623"/>
                <a:ext cx="59690" cy="62865"/>
              </a:xfrm>
              <a:custGeom>
                <a:avLst/>
                <a:gdLst>
                  <a:gd name="connsiteX0" fmla="*/ 0 w 59690"/>
                  <a:gd name="connsiteY0" fmla="*/ 0 h 62865"/>
                  <a:gd name="connsiteX1" fmla="*/ 0 w 59690"/>
                  <a:gd name="connsiteY1" fmla="*/ 7620 h 62865"/>
                  <a:gd name="connsiteX2" fmla="*/ 25400 w 59690"/>
                  <a:gd name="connsiteY2" fmla="*/ 7620 h 62865"/>
                  <a:gd name="connsiteX3" fmla="*/ 25400 w 59690"/>
                  <a:gd name="connsiteY3" fmla="*/ 62865 h 62865"/>
                  <a:gd name="connsiteX4" fmla="*/ 33655 w 59690"/>
                  <a:gd name="connsiteY4" fmla="*/ 62865 h 62865"/>
                  <a:gd name="connsiteX5" fmla="*/ 33655 w 59690"/>
                  <a:gd name="connsiteY5" fmla="*/ 7620 h 62865"/>
                  <a:gd name="connsiteX6" fmla="*/ 59690 w 59690"/>
                  <a:gd name="connsiteY6" fmla="*/ 7620 h 62865"/>
                  <a:gd name="connsiteX7" fmla="*/ 59690 w 59690"/>
                  <a:gd name="connsiteY7" fmla="*/ 0 h 62865"/>
                  <a:gd name="connsiteX8" fmla="*/ 0 w 59690"/>
                  <a:gd name="connsiteY8" fmla="*/ 0 h 6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690" h="62865">
                    <a:moveTo>
                      <a:pt x="0" y="0"/>
                    </a:moveTo>
                    <a:lnTo>
                      <a:pt x="0" y="7620"/>
                    </a:lnTo>
                    <a:lnTo>
                      <a:pt x="25400" y="7620"/>
                    </a:lnTo>
                    <a:lnTo>
                      <a:pt x="25400" y="62865"/>
                    </a:lnTo>
                    <a:lnTo>
                      <a:pt x="33655" y="62865"/>
                    </a:lnTo>
                    <a:lnTo>
                      <a:pt x="33655" y="7620"/>
                    </a:lnTo>
                    <a:lnTo>
                      <a:pt x="59690" y="7620"/>
                    </a:lnTo>
                    <a:lnTo>
                      <a:pt x="5969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" name="Frihåndsform: figur 51">
                <a:extLst>
                  <a:ext uri="{FF2B5EF4-FFF2-40B4-BE49-F238E27FC236}">
                    <a16:creationId xmlns:a16="http://schemas.microsoft.com/office/drawing/2014/main" id="{CCA40F52-9054-CA7B-BF77-BA66AD65A260}"/>
                  </a:ext>
                </a:extLst>
              </p:cNvPr>
              <p:cNvSpPr/>
              <p:nvPr/>
            </p:nvSpPr>
            <p:spPr>
              <a:xfrm>
                <a:off x="11444605" y="6621623"/>
                <a:ext cx="8890" cy="62864"/>
              </a:xfrm>
              <a:custGeom>
                <a:avLst/>
                <a:gdLst>
                  <a:gd name="connsiteX0" fmla="*/ 0 w 8890"/>
                  <a:gd name="connsiteY0" fmla="*/ 0 h 62864"/>
                  <a:gd name="connsiteX1" fmla="*/ 8890 w 8890"/>
                  <a:gd name="connsiteY1" fmla="*/ 0 h 62864"/>
                  <a:gd name="connsiteX2" fmla="*/ 8890 w 8890"/>
                  <a:gd name="connsiteY2" fmla="*/ 62865 h 62864"/>
                  <a:gd name="connsiteX3" fmla="*/ 0 w 8890"/>
                  <a:gd name="connsiteY3" fmla="*/ 62865 h 6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90" h="62864">
                    <a:moveTo>
                      <a:pt x="0" y="0"/>
                    </a:moveTo>
                    <a:lnTo>
                      <a:pt x="8890" y="0"/>
                    </a:lnTo>
                    <a:lnTo>
                      <a:pt x="8890" y="62865"/>
                    </a:lnTo>
                    <a:lnTo>
                      <a:pt x="0" y="6286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" name="Frihåndsform: figur 52">
                <a:extLst>
                  <a:ext uri="{FF2B5EF4-FFF2-40B4-BE49-F238E27FC236}">
                    <a16:creationId xmlns:a16="http://schemas.microsoft.com/office/drawing/2014/main" id="{5DC8686F-2613-5A67-8115-A219502170ED}"/>
                  </a:ext>
                </a:extLst>
              </p:cNvPr>
              <p:cNvSpPr/>
              <p:nvPr/>
            </p:nvSpPr>
            <p:spPr>
              <a:xfrm>
                <a:off x="11533505" y="6621623"/>
                <a:ext cx="67309" cy="63499"/>
              </a:xfrm>
              <a:custGeom>
                <a:avLst/>
                <a:gdLst>
                  <a:gd name="connsiteX0" fmla="*/ 11430 w 67309"/>
                  <a:gd name="connsiteY0" fmla="*/ 10160 h 63499"/>
                  <a:gd name="connsiteX1" fmla="*/ 9525 w 67309"/>
                  <a:gd name="connsiteY1" fmla="*/ 15875 h 63499"/>
                  <a:gd name="connsiteX2" fmla="*/ 9525 w 67309"/>
                  <a:gd name="connsiteY2" fmla="*/ 47625 h 63499"/>
                  <a:gd name="connsiteX3" fmla="*/ 11430 w 67309"/>
                  <a:gd name="connsiteY3" fmla="*/ 52705 h 63499"/>
                  <a:gd name="connsiteX4" fmla="*/ 16510 w 67309"/>
                  <a:gd name="connsiteY4" fmla="*/ 54610 h 63499"/>
                  <a:gd name="connsiteX5" fmla="*/ 50164 w 67309"/>
                  <a:gd name="connsiteY5" fmla="*/ 54610 h 63499"/>
                  <a:gd name="connsiteX6" fmla="*/ 55880 w 67309"/>
                  <a:gd name="connsiteY6" fmla="*/ 52705 h 63499"/>
                  <a:gd name="connsiteX7" fmla="*/ 57785 w 67309"/>
                  <a:gd name="connsiteY7" fmla="*/ 47625 h 63499"/>
                  <a:gd name="connsiteX8" fmla="*/ 57785 w 67309"/>
                  <a:gd name="connsiteY8" fmla="*/ 15875 h 63499"/>
                  <a:gd name="connsiteX9" fmla="*/ 55880 w 67309"/>
                  <a:gd name="connsiteY9" fmla="*/ 10795 h 63499"/>
                  <a:gd name="connsiteX10" fmla="*/ 50164 w 67309"/>
                  <a:gd name="connsiteY10" fmla="*/ 8890 h 63499"/>
                  <a:gd name="connsiteX11" fmla="*/ 16510 w 67309"/>
                  <a:gd name="connsiteY11" fmla="*/ 8890 h 63499"/>
                  <a:gd name="connsiteX12" fmla="*/ 11430 w 67309"/>
                  <a:gd name="connsiteY12" fmla="*/ 10795 h 63499"/>
                  <a:gd name="connsiteX13" fmla="*/ 52705 w 67309"/>
                  <a:gd name="connsiteY13" fmla="*/ 0 h 63499"/>
                  <a:gd name="connsiteX14" fmla="*/ 62864 w 67309"/>
                  <a:gd name="connsiteY14" fmla="*/ 4445 h 63499"/>
                  <a:gd name="connsiteX15" fmla="*/ 67310 w 67309"/>
                  <a:gd name="connsiteY15" fmla="*/ 14605 h 63499"/>
                  <a:gd name="connsiteX16" fmla="*/ 67310 w 67309"/>
                  <a:gd name="connsiteY16" fmla="*/ 48895 h 63499"/>
                  <a:gd name="connsiteX17" fmla="*/ 62864 w 67309"/>
                  <a:gd name="connsiteY17" fmla="*/ 59055 h 63499"/>
                  <a:gd name="connsiteX18" fmla="*/ 52705 w 67309"/>
                  <a:gd name="connsiteY18" fmla="*/ 63500 h 63499"/>
                  <a:gd name="connsiteX19" fmla="*/ 14605 w 67309"/>
                  <a:gd name="connsiteY19" fmla="*/ 63500 h 63499"/>
                  <a:gd name="connsiteX20" fmla="*/ 4445 w 67309"/>
                  <a:gd name="connsiteY20" fmla="*/ 59055 h 63499"/>
                  <a:gd name="connsiteX21" fmla="*/ 0 w 67309"/>
                  <a:gd name="connsiteY21" fmla="*/ 48895 h 63499"/>
                  <a:gd name="connsiteX22" fmla="*/ 0 w 67309"/>
                  <a:gd name="connsiteY22" fmla="*/ 14605 h 63499"/>
                  <a:gd name="connsiteX23" fmla="*/ 4445 w 67309"/>
                  <a:gd name="connsiteY23" fmla="*/ 4445 h 63499"/>
                  <a:gd name="connsiteX24" fmla="*/ 14605 w 67309"/>
                  <a:gd name="connsiteY24" fmla="*/ 0 h 63499"/>
                  <a:gd name="connsiteX25" fmla="*/ 52705 w 67309"/>
                  <a:gd name="connsiteY25" fmla="*/ 0 h 63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7309" h="63499">
                    <a:moveTo>
                      <a:pt x="11430" y="10160"/>
                    </a:moveTo>
                    <a:cubicBezTo>
                      <a:pt x="10160" y="11430"/>
                      <a:pt x="9525" y="13335"/>
                      <a:pt x="9525" y="15875"/>
                    </a:cubicBezTo>
                    <a:lnTo>
                      <a:pt x="9525" y="47625"/>
                    </a:lnTo>
                    <a:cubicBezTo>
                      <a:pt x="9525" y="49530"/>
                      <a:pt x="10160" y="51435"/>
                      <a:pt x="11430" y="52705"/>
                    </a:cubicBezTo>
                    <a:cubicBezTo>
                      <a:pt x="12700" y="53975"/>
                      <a:pt x="14605" y="54610"/>
                      <a:pt x="16510" y="54610"/>
                    </a:cubicBezTo>
                    <a:lnTo>
                      <a:pt x="50164" y="54610"/>
                    </a:lnTo>
                    <a:cubicBezTo>
                      <a:pt x="52070" y="54610"/>
                      <a:pt x="53975" y="53975"/>
                      <a:pt x="55880" y="52705"/>
                    </a:cubicBezTo>
                    <a:cubicBezTo>
                      <a:pt x="57150" y="51435"/>
                      <a:pt x="57785" y="49530"/>
                      <a:pt x="57785" y="47625"/>
                    </a:cubicBezTo>
                    <a:lnTo>
                      <a:pt x="57785" y="15875"/>
                    </a:lnTo>
                    <a:cubicBezTo>
                      <a:pt x="57785" y="13970"/>
                      <a:pt x="57150" y="12065"/>
                      <a:pt x="55880" y="10795"/>
                    </a:cubicBezTo>
                    <a:cubicBezTo>
                      <a:pt x="54610" y="9525"/>
                      <a:pt x="52705" y="8890"/>
                      <a:pt x="50164" y="8890"/>
                    </a:cubicBezTo>
                    <a:lnTo>
                      <a:pt x="16510" y="8890"/>
                    </a:lnTo>
                    <a:cubicBezTo>
                      <a:pt x="14605" y="8890"/>
                      <a:pt x="12700" y="9525"/>
                      <a:pt x="11430" y="10795"/>
                    </a:cubicBezTo>
                    <a:moveTo>
                      <a:pt x="52705" y="0"/>
                    </a:moveTo>
                    <a:cubicBezTo>
                      <a:pt x="56514" y="0"/>
                      <a:pt x="59689" y="1270"/>
                      <a:pt x="62864" y="4445"/>
                    </a:cubicBezTo>
                    <a:cubicBezTo>
                      <a:pt x="65405" y="6985"/>
                      <a:pt x="67310" y="10795"/>
                      <a:pt x="67310" y="14605"/>
                    </a:cubicBezTo>
                    <a:lnTo>
                      <a:pt x="67310" y="48895"/>
                    </a:lnTo>
                    <a:cubicBezTo>
                      <a:pt x="67310" y="52705"/>
                      <a:pt x="66039" y="55880"/>
                      <a:pt x="62864" y="59055"/>
                    </a:cubicBezTo>
                    <a:cubicBezTo>
                      <a:pt x="60325" y="61595"/>
                      <a:pt x="56514" y="63500"/>
                      <a:pt x="52705" y="63500"/>
                    </a:cubicBezTo>
                    <a:lnTo>
                      <a:pt x="14605" y="63500"/>
                    </a:lnTo>
                    <a:cubicBezTo>
                      <a:pt x="10795" y="63500"/>
                      <a:pt x="7620" y="62230"/>
                      <a:pt x="4445" y="59055"/>
                    </a:cubicBezTo>
                    <a:cubicBezTo>
                      <a:pt x="1905" y="56515"/>
                      <a:pt x="0" y="52705"/>
                      <a:pt x="0" y="48895"/>
                    </a:cubicBezTo>
                    <a:lnTo>
                      <a:pt x="0" y="14605"/>
                    </a:lnTo>
                    <a:cubicBezTo>
                      <a:pt x="0" y="10795"/>
                      <a:pt x="1270" y="7620"/>
                      <a:pt x="4445" y="4445"/>
                    </a:cubicBezTo>
                    <a:cubicBezTo>
                      <a:pt x="6985" y="1905"/>
                      <a:pt x="10795" y="0"/>
                      <a:pt x="14605" y="0"/>
                    </a:cubicBezTo>
                    <a:lnTo>
                      <a:pt x="527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" name="Frihåndsform: figur 53">
                <a:extLst>
                  <a:ext uri="{FF2B5EF4-FFF2-40B4-BE49-F238E27FC236}">
                    <a16:creationId xmlns:a16="http://schemas.microsoft.com/office/drawing/2014/main" id="{52097754-A0FC-5903-796A-DB582B699C30}"/>
                  </a:ext>
                </a:extLst>
              </p:cNvPr>
              <p:cNvSpPr/>
              <p:nvPr/>
            </p:nvSpPr>
            <p:spPr>
              <a:xfrm>
                <a:off x="11681459" y="6621623"/>
                <a:ext cx="64770" cy="62865"/>
              </a:xfrm>
              <a:custGeom>
                <a:avLst/>
                <a:gdLst>
                  <a:gd name="connsiteX0" fmla="*/ 55880 w 64770"/>
                  <a:gd name="connsiteY0" fmla="*/ 0 h 62865"/>
                  <a:gd name="connsiteX1" fmla="*/ 55880 w 64770"/>
                  <a:gd name="connsiteY1" fmla="*/ 48260 h 62865"/>
                  <a:gd name="connsiteX2" fmla="*/ 6985 w 64770"/>
                  <a:gd name="connsiteY2" fmla="*/ 0 h 62865"/>
                  <a:gd name="connsiteX3" fmla="*/ 0 w 64770"/>
                  <a:gd name="connsiteY3" fmla="*/ 0 h 62865"/>
                  <a:gd name="connsiteX4" fmla="*/ 0 w 64770"/>
                  <a:gd name="connsiteY4" fmla="*/ 62865 h 62865"/>
                  <a:gd name="connsiteX5" fmla="*/ 8890 w 64770"/>
                  <a:gd name="connsiteY5" fmla="*/ 62865 h 62865"/>
                  <a:gd name="connsiteX6" fmla="*/ 8890 w 64770"/>
                  <a:gd name="connsiteY6" fmla="*/ 13970 h 62865"/>
                  <a:gd name="connsiteX7" fmla="*/ 57785 w 64770"/>
                  <a:gd name="connsiteY7" fmla="*/ 62865 h 62865"/>
                  <a:gd name="connsiteX8" fmla="*/ 64770 w 64770"/>
                  <a:gd name="connsiteY8" fmla="*/ 62865 h 62865"/>
                  <a:gd name="connsiteX9" fmla="*/ 64770 w 64770"/>
                  <a:gd name="connsiteY9" fmla="*/ 0 h 62865"/>
                  <a:gd name="connsiteX10" fmla="*/ 55880 w 64770"/>
                  <a:gd name="connsiteY10" fmla="*/ 0 h 6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770" h="62865">
                    <a:moveTo>
                      <a:pt x="55880" y="0"/>
                    </a:moveTo>
                    <a:lnTo>
                      <a:pt x="55880" y="48260"/>
                    </a:lnTo>
                    <a:lnTo>
                      <a:pt x="6985" y="0"/>
                    </a:lnTo>
                    <a:lnTo>
                      <a:pt x="0" y="0"/>
                    </a:lnTo>
                    <a:lnTo>
                      <a:pt x="0" y="62865"/>
                    </a:lnTo>
                    <a:lnTo>
                      <a:pt x="8890" y="62865"/>
                    </a:lnTo>
                    <a:lnTo>
                      <a:pt x="8890" y="13970"/>
                    </a:lnTo>
                    <a:lnTo>
                      <a:pt x="57785" y="62865"/>
                    </a:lnTo>
                    <a:lnTo>
                      <a:pt x="64770" y="62865"/>
                    </a:lnTo>
                    <a:lnTo>
                      <a:pt x="64770" y="0"/>
                    </a:lnTo>
                    <a:lnTo>
                      <a:pt x="558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5" name="Frihåndsform: figur 54">
                <a:extLst>
                  <a:ext uri="{FF2B5EF4-FFF2-40B4-BE49-F238E27FC236}">
                    <a16:creationId xmlns:a16="http://schemas.microsoft.com/office/drawing/2014/main" id="{AA84CE20-DE5E-7148-D252-69889B964CA2}"/>
                  </a:ext>
                </a:extLst>
              </p:cNvPr>
              <p:cNvSpPr/>
              <p:nvPr/>
            </p:nvSpPr>
            <p:spPr>
              <a:xfrm>
                <a:off x="11826875" y="6620988"/>
                <a:ext cx="62230" cy="61594"/>
              </a:xfrm>
              <a:custGeom>
                <a:avLst/>
                <a:gdLst>
                  <a:gd name="connsiteX0" fmla="*/ 57785 w 62230"/>
                  <a:gd name="connsiteY0" fmla="*/ 635 h 61594"/>
                  <a:gd name="connsiteX1" fmla="*/ 57785 w 62230"/>
                  <a:gd name="connsiteY1" fmla="*/ 8255 h 61594"/>
                  <a:gd name="connsiteX2" fmla="*/ 16510 w 62230"/>
                  <a:gd name="connsiteY2" fmla="*/ 8255 h 61594"/>
                  <a:gd name="connsiteX3" fmla="*/ 10795 w 62230"/>
                  <a:gd name="connsiteY3" fmla="*/ 10160 h 61594"/>
                  <a:gd name="connsiteX4" fmla="*/ 8890 w 62230"/>
                  <a:gd name="connsiteY4" fmla="*/ 15240 h 61594"/>
                  <a:gd name="connsiteX5" fmla="*/ 8890 w 62230"/>
                  <a:gd name="connsiteY5" fmla="*/ 18415 h 61594"/>
                  <a:gd name="connsiteX6" fmla="*/ 10795 w 62230"/>
                  <a:gd name="connsiteY6" fmla="*/ 23495 h 61594"/>
                  <a:gd name="connsiteX7" fmla="*/ 16510 w 62230"/>
                  <a:gd name="connsiteY7" fmla="*/ 25400 h 61594"/>
                  <a:gd name="connsiteX8" fmla="*/ 47625 w 62230"/>
                  <a:gd name="connsiteY8" fmla="*/ 25400 h 61594"/>
                  <a:gd name="connsiteX9" fmla="*/ 57785 w 62230"/>
                  <a:gd name="connsiteY9" fmla="*/ 29210 h 61594"/>
                  <a:gd name="connsiteX10" fmla="*/ 62230 w 62230"/>
                  <a:gd name="connsiteY10" fmla="*/ 39370 h 61594"/>
                  <a:gd name="connsiteX11" fmla="*/ 62230 w 62230"/>
                  <a:gd name="connsiteY11" fmla="*/ 47625 h 61594"/>
                  <a:gd name="connsiteX12" fmla="*/ 57785 w 62230"/>
                  <a:gd name="connsiteY12" fmla="*/ 57785 h 61594"/>
                  <a:gd name="connsiteX13" fmla="*/ 47625 w 62230"/>
                  <a:gd name="connsiteY13" fmla="*/ 61595 h 61594"/>
                  <a:gd name="connsiteX14" fmla="*/ 2540 w 62230"/>
                  <a:gd name="connsiteY14" fmla="*/ 61595 h 61594"/>
                  <a:gd name="connsiteX15" fmla="*/ 2540 w 62230"/>
                  <a:gd name="connsiteY15" fmla="*/ 53975 h 61594"/>
                  <a:gd name="connsiteX16" fmla="*/ 45720 w 62230"/>
                  <a:gd name="connsiteY16" fmla="*/ 53975 h 61594"/>
                  <a:gd name="connsiteX17" fmla="*/ 51435 w 62230"/>
                  <a:gd name="connsiteY17" fmla="*/ 52070 h 61594"/>
                  <a:gd name="connsiteX18" fmla="*/ 53340 w 62230"/>
                  <a:gd name="connsiteY18" fmla="*/ 46990 h 61594"/>
                  <a:gd name="connsiteX19" fmla="*/ 53340 w 62230"/>
                  <a:gd name="connsiteY19" fmla="*/ 41275 h 61594"/>
                  <a:gd name="connsiteX20" fmla="*/ 51435 w 62230"/>
                  <a:gd name="connsiteY20" fmla="*/ 36195 h 61594"/>
                  <a:gd name="connsiteX21" fmla="*/ 45720 w 62230"/>
                  <a:gd name="connsiteY21" fmla="*/ 34290 h 61594"/>
                  <a:gd name="connsiteX22" fmla="*/ 14605 w 62230"/>
                  <a:gd name="connsiteY22" fmla="*/ 34290 h 61594"/>
                  <a:gd name="connsiteX23" fmla="*/ 4445 w 62230"/>
                  <a:gd name="connsiteY23" fmla="*/ 30480 h 61594"/>
                  <a:gd name="connsiteX24" fmla="*/ 0 w 62230"/>
                  <a:gd name="connsiteY24" fmla="*/ 20320 h 61594"/>
                  <a:gd name="connsiteX25" fmla="*/ 0 w 62230"/>
                  <a:gd name="connsiteY25" fmla="*/ 13970 h 61594"/>
                  <a:gd name="connsiteX26" fmla="*/ 4445 w 62230"/>
                  <a:gd name="connsiteY26" fmla="*/ 3810 h 61594"/>
                  <a:gd name="connsiteX27" fmla="*/ 14605 w 62230"/>
                  <a:gd name="connsiteY27" fmla="*/ 0 h 61594"/>
                  <a:gd name="connsiteX28" fmla="*/ 57785 w 62230"/>
                  <a:gd name="connsiteY28" fmla="*/ 0 h 6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2230" h="61594">
                    <a:moveTo>
                      <a:pt x="57785" y="635"/>
                    </a:moveTo>
                    <a:lnTo>
                      <a:pt x="57785" y="8255"/>
                    </a:lnTo>
                    <a:lnTo>
                      <a:pt x="16510" y="8255"/>
                    </a:lnTo>
                    <a:cubicBezTo>
                      <a:pt x="14605" y="8255"/>
                      <a:pt x="12700" y="8890"/>
                      <a:pt x="10795" y="10160"/>
                    </a:cubicBezTo>
                    <a:cubicBezTo>
                      <a:pt x="9525" y="11430"/>
                      <a:pt x="8890" y="13335"/>
                      <a:pt x="8890" y="15240"/>
                    </a:cubicBezTo>
                    <a:lnTo>
                      <a:pt x="8890" y="18415"/>
                    </a:lnTo>
                    <a:cubicBezTo>
                      <a:pt x="8890" y="20320"/>
                      <a:pt x="9525" y="22225"/>
                      <a:pt x="10795" y="23495"/>
                    </a:cubicBezTo>
                    <a:cubicBezTo>
                      <a:pt x="12065" y="24765"/>
                      <a:pt x="13970" y="25400"/>
                      <a:pt x="16510" y="25400"/>
                    </a:cubicBezTo>
                    <a:lnTo>
                      <a:pt x="47625" y="25400"/>
                    </a:lnTo>
                    <a:cubicBezTo>
                      <a:pt x="51435" y="25400"/>
                      <a:pt x="54610" y="26670"/>
                      <a:pt x="57785" y="29210"/>
                    </a:cubicBezTo>
                    <a:cubicBezTo>
                      <a:pt x="60325" y="31750"/>
                      <a:pt x="62230" y="35560"/>
                      <a:pt x="62230" y="39370"/>
                    </a:cubicBezTo>
                    <a:lnTo>
                      <a:pt x="62230" y="47625"/>
                    </a:lnTo>
                    <a:cubicBezTo>
                      <a:pt x="62230" y="51435"/>
                      <a:pt x="60960" y="54610"/>
                      <a:pt x="57785" y="57785"/>
                    </a:cubicBezTo>
                    <a:cubicBezTo>
                      <a:pt x="55245" y="60325"/>
                      <a:pt x="51435" y="61595"/>
                      <a:pt x="47625" y="61595"/>
                    </a:cubicBezTo>
                    <a:lnTo>
                      <a:pt x="2540" y="61595"/>
                    </a:lnTo>
                    <a:lnTo>
                      <a:pt x="2540" y="53975"/>
                    </a:lnTo>
                    <a:lnTo>
                      <a:pt x="45720" y="53975"/>
                    </a:lnTo>
                    <a:cubicBezTo>
                      <a:pt x="47625" y="53975"/>
                      <a:pt x="49530" y="53340"/>
                      <a:pt x="51435" y="52070"/>
                    </a:cubicBezTo>
                    <a:cubicBezTo>
                      <a:pt x="52705" y="50800"/>
                      <a:pt x="53340" y="48895"/>
                      <a:pt x="53340" y="46990"/>
                    </a:cubicBezTo>
                    <a:lnTo>
                      <a:pt x="53340" y="41275"/>
                    </a:lnTo>
                    <a:cubicBezTo>
                      <a:pt x="53340" y="39370"/>
                      <a:pt x="52705" y="37465"/>
                      <a:pt x="51435" y="36195"/>
                    </a:cubicBezTo>
                    <a:cubicBezTo>
                      <a:pt x="50165" y="34925"/>
                      <a:pt x="48260" y="34290"/>
                      <a:pt x="45720" y="34290"/>
                    </a:cubicBezTo>
                    <a:lnTo>
                      <a:pt x="14605" y="34290"/>
                    </a:lnTo>
                    <a:cubicBezTo>
                      <a:pt x="10795" y="34290"/>
                      <a:pt x="7620" y="33020"/>
                      <a:pt x="4445" y="30480"/>
                    </a:cubicBezTo>
                    <a:cubicBezTo>
                      <a:pt x="1905" y="27940"/>
                      <a:pt x="0" y="24130"/>
                      <a:pt x="0" y="20320"/>
                    </a:cubicBezTo>
                    <a:lnTo>
                      <a:pt x="0" y="13970"/>
                    </a:lnTo>
                    <a:cubicBezTo>
                      <a:pt x="0" y="10160"/>
                      <a:pt x="1270" y="6985"/>
                      <a:pt x="4445" y="3810"/>
                    </a:cubicBezTo>
                    <a:cubicBezTo>
                      <a:pt x="6985" y="1270"/>
                      <a:pt x="10795" y="0"/>
                      <a:pt x="14605" y="0"/>
                    </a:cubicBezTo>
                    <a:lnTo>
                      <a:pt x="577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" name="Frihåndsform: figur 55">
                <a:extLst>
                  <a:ext uri="{FF2B5EF4-FFF2-40B4-BE49-F238E27FC236}">
                    <a16:creationId xmlns:a16="http://schemas.microsoft.com/office/drawing/2014/main" id="{3DB8CD1C-A01B-4F55-410E-5279CDBFAE51}"/>
                  </a:ext>
                </a:extLst>
              </p:cNvPr>
              <p:cNvSpPr/>
              <p:nvPr/>
            </p:nvSpPr>
            <p:spPr>
              <a:xfrm>
                <a:off x="10730230" y="6419693"/>
                <a:ext cx="142239" cy="135254"/>
              </a:xfrm>
              <a:custGeom>
                <a:avLst/>
                <a:gdLst>
                  <a:gd name="connsiteX0" fmla="*/ 22860 w 142239"/>
                  <a:gd name="connsiteY0" fmla="*/ 21590 h 135254"/>
                  <a:gd name="connsiteX1" fmla="*/ 18414 w 142239"/>
                  <a:gd name="connsiteY1" fmla="*/ 33020 h 135254"/>
                  <a:gd name="connsiteX2" fmla="*/ 18414 w 142239"/>
                  <a:gd name="connsiteY2" fmla="*/ 102235 h 135254"/>
                  <a:gd name="connsiteX3" fmla="*/ 22860 w 142239"/>
                  <a:gd name="connsiteY3" fmla="*/ 113665 h 135254"/>
                  <a:gd name="connsiteX4" fmla="*/ 34289 w 142239"/>
                  <a:gd name="connsiteY4" fmla="*/ 118110 h 135254"/>
                  <a:gd name="connsiteX5" fmla="*/ 107314 w 142239"/>
                  <a:gd name="connsiteY5" fmla="*/ 118110 h 135254"/>
                  <a:gd name="connsiteX6" fmla="*/ 118745 w 142239"/>
                  <a:gd name="connsiteY6" fmla="*/ 113665 h 135254"/>
                  <a:gd name="connsiteX7" fmla="*/ 123189 w 142239"/>
                  <a:gd name="connsiteY7" fmla="*/ 102235 h 135254"/>
                  <a:gd name="connsiteX8" fmla="*/ 123189 w 142239"/>
                  <a:gd name="connsiteY8" fmla="*/ 33020 h 135254"/>
                  <a:gd name="connsiteX9" fmla="*/ 118745 w 142239"/>
                  <a:gd name="connsiteY9" fmla="*/ 21590 h 135254"/>
                  <a:gd name="connsiteX10" fmla="*/ 107314 w 142239"/>
                  <a:gd name="connsiteY10" fmla="*/ 17145 h 135254"/>
                  <a:gd name="connsiteX11" fmla="*/ 34289 w 142239"/>
                  <a:gd name="connsiteY11" fmla="*/ 17145 h 135254"/>
                  <a:gd name="connsiteX12" fmla="*/ 22860 w 142239"/>
                  <a:gd name="connsiteY12" fmla="*/ 21590 h 135254"/>
                  <a:gd name="connsiteX13" fmla="*/ 111760 w 142239"/>
                  <a:gd name="connsiteY13" fmla="*/ 0 h 135254"/>
                  <a:gd name="connsiteX14" fmla="*/ 133350 w 142239"/>
                  <a:gd name="connsiteY14" fmla="*/ 8890 h 135254"/>
                  <a:gd name="connsiteX15" fmla="*/ 142239 w 142239"/>
                  <a:gd name="connsiteY15" fmla="*/ 30480 h 135254"/>
                  <a:gd name="connsiteX16" fmla="*/ 142239 w 142239"/>
                  <a:gd name="connsiteY16" fmla="*/ 104775 h 135254"/>
                  <a:gd name="connsiteX17" fmla="*/ 133350 w 142239"/>
                  <a:gd name="connsiteY17" fmla="*/ 126365 h 135254"/>
                  <a:gd name="connsiteX18" fmla="*/ 111760 w 142239"/>
                  <a:gd name="connsiteY18" fmla="*/ 135255 h 135254"/>
                  <a:gd name="connsiteX19" fmla="*/ 30480 w 142239"/>
                  <a:gd name="connsiteY19" fmla="*/ 135255 h 135254"/>
                  <a:gd name="connsiteX20" fmla="*/ 8889 w 142239"/>
                  <a:gd name="connsiteY20" fmla="*/ 126365 h 135254"/>
                  <a:gd name="connsiteX21" fmla="*/ 0 w 142239"/>
                  <a:gd name="connsiteY21" fmla="*/ 104775 h 135254"/>
                  <a:gd name="connsiteX22" fmla="*/ 0 w 142239"/>
                  <a:gd name="connsiteY22" fmla="*/ 30480 h 135254"/>
                  <a:gd name="connsiteX23" fmla="*/ 8889 w 142239"/>
                  <a:gd name="connsiteY23" fmla="*/ 8890 h 135254"/>
                  <a:gd name="connsiteX24" fmla="*/ 30480 w 142239"/>
                  <a:gd name="connsiteY24" fmla="*/ 0 h 135254"/>
                  <a:gd name="connsiteX25" fmla="*/ 111760 w 142239"/>
                  <a:gd name="connsiteY25" fmla="*/ 0 h 13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42239" h="135254">
                    <a:moveTo>
                      <a:pt x="22860" y="21590"/>
                    </a:moveTo>
                    <a:cubicBezTo>
                      <a:pt x="19685" y="24765"/>
                      <a:pt x="18414" y="28575"/>
                      <a:pt x="18414" y="33020"/>
                    </a:cubicBezTo>
                    <a:lnTo>
                      <a:pt x="18414" y="102235"/>
                    </a:lnTo>
                    <a:cubicBezTo>
                      <a:pt x="18414" y="106680"/>
                      <a:pt x="19685" y="110490"/>
                      <a:pt x="22860" y="113665"/>
                    </a:cubicBezTo>
                    <a:cubicBezTo>
                      <a:pt x="26035" y="116840"/>
                      <a:pt x="29845" y="118110"/>
                      <a:pt x="34289" y="118110"/>
                    </a:cubicBezTo>
                    <a:lnTo>
                      <a:pt x="107314" y="118110"/>
                    </a:lnTo>
                    <a:cubicBezTo>
                      <a:pt x="111760" y="118110"/>
                      <a:pt x="115570" y="116840"/>
                      <a:pt x="118745" y="113665"/>
                    </a:cubicBezTo>
                    <a:cubicBezTo>
                      <a:pt x="121920" y="110490"/>
                      <a:pt x="123189" y="106680"/>
                      <a:pt x="123189" y="102235"/>
                    </a:cubicBezTo>
                    <a:lnTo>
                      <a:pt x="123189" y="33020"/>
                    </a:lnTo>
                    <a:cubicBezTo>
                      <a:pt x="123189" y="28575"/>
                      <a:pt x="121920" y="24765"/>
                      <a:pt x="118745" y="21590"/>
                    </a:cubicBezTo>
                    <a:cubicBezTo>
                      <a:pt x="115570" y="18415"/>
                      <a:pt x="111760" y="17145"/>
                      <a:pt x="107314" y="17145"/>
                    </a:cubicBezTo>
                    <a:lnTo>
                      <a:pt x="34289" y="17145"/>
                    </a:lnTo>
                    <a:cubicBezTo>
                      <a:pt x="29845" y="17145"/>
                      <a:pt x="26035" y="18415"/>
                      <a:pt x="22860" y="21590"/>
                    </a:cubicBezTo>
                    <a:moveTo>
                      <a:pt x="111760" y="0"/>
                    </a:moveTo>
                    <a:cubicBezTo>
                      <a:pt x="120014" y="0"/>
                      <a:pt x="127635" y="3175"/>
                      <a:pt x="133350" y="8890"/>
                    </a:cubicBezTo>
                    <a:cubicBezTo>
                      <a:pt x="139064" y="14605"/>
                      <a:pt x="142239" y="22225"/>
                      <a:pt x="142239" y="30480"/>
                    </a:cubicBezTo>
                    <a:lnTo>
                      <a:pt x="142239" y="104775"/>
                    </a:lnTo>
                    <a:cubicBezTo>
                      <a:pt x="142239" y="113030"/>
                      <a:pt x="139064" y="120650"/>
                      <a:pt x="133350" y="126365"/>
                    </a:cubicBezTo>
                    <a:cubicBezTo>
                      <a:pt x="127635" y="132080"/>
                      <a:pt x="120014" y="135255"/>
                      <a:pt x="111760" y="135255"/>
                    </a:cubicBezTo>
                    <a:lnTo>
                      <a:pt x="30480" y="135255"/>
                    </a:lnTo>
                    <a:cubicBezTo>
                      <a:pt x="22225" y="135255"/>
                      <a:pt x="14605" y="132080"/>
                      <a:pt x="8889" y="126365"/>
                    </a:cubicBezTo>
                    <a:cubicBezTo>
                      <a:pt x="3175" y="120650"/>
                      <a:pt x="0" y="113030"/>
                      <a:pt x="0" y="104775"/>
                    </a:cubicBezTo>
                    <a:lnTo>
                      <a:pt x="0" y="30480"/>
                    </a:lnTo>
                    <a:cubicBezTo>
                      <a:pt x="0" y="22225"/>
                      <a:pt x="3175" y="14605"/>
                      <a:pt x="8889" y="8890"/>
                    </a:cubicBezTo>
                    <a:cubicBezTo>
                      <a:pt x="14605" y="3175"/>
                      <a:pt x="22225" y="0"/>
                      <a:pt x="30480" y="0"/>
                    </a:cubicBezTo>
                    <a:lnTo>
                      <a:pt x="1117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" name="Frihåndsform: figur 56">
                <a:extLst>
                  <a:ext uri="{FF2B5EF4-FFF2-40B4-BE49-F238E27FC236}">
                    <a16:creationId xmlns:a16="http://schemas.microsoft.com/office/drawing/2014/main" id="{B5CC17C4-96DC-4D2B-9889-4879E967CB9A}"/>
                  </a:ext>
                </a:extLst>
              </p:cNvPr>
              <p:cNvSpPr/>
              <p:nvPr/>
            </p:nvSpPr>
            <p:spPr>
              <a:xfrm>
                <a:off x="10906125" y="6419693"/>
                <a:ext cx="133350" cy="135254"/>
              </a:xfrm>
              <a:custGeom>
                <a:avLst/>
                <a:gdLst>
                  <a:gd name="connsiteX0" fmla="*/ 123825 w 133350"/>
                  <a:gd name="connsiteY0" fmla="*/ 0 h 135254"/>
                  <a:gd name="connsiteX1" fmla="*/ 123825 w 133350"/>
                  <a:gd name="connsiteY1" fmla="*/ 17145 h 135254"/>
                  <a:gd name="connsiteX2" fmla="*/ 34925 w 133350"/>
                  <a:gd name="connsiteY2" fmla="*/ 17145 h 135254"/>
                  <a:gd name="connsiteX3" fmla="*/ 23495 w 133350"/>
                  <a:gd name="connsiteY3" fmla="*/ 21590 h 135254"/>
                  <a:gd name="connsiteX4" fmla="*/ 19050 w 133350"/>
                  <a:gd name="connsiteY4" fmla="*/ 33020 h 135254"/>
                  <a:gd name="connsiteX5" fmla="*/ 19050 w 133350"/>
                  <a:gd name="connsiteY5" fmla="*/ 40005 h 135254"/>
                  <a:gd name="connsiteX6" fmla="*/ 23495 w 133350"/>
                  <a:gd name="connsiteY6" fmla="*/ 51435 h 135254"/>
                  <a:gd name="connsiteX7" fmla="*/ 34925 w 133350"/>
                  <a:gd name="connsiteY7" fmla="*/ 55880 h 135254"/>
                  <a:gd name="connsiteX8" fmla="*/ 102870 w 133350"/>
                  <a:gd name="connsiteY8" fmla="*/ 55880 h 135254"/>
                  <a:gd name="connsiteX9" fmla="*/ 124460 w 133350"/>
                  <a:gd name="connsiteY9" fmla="*/ 64770 h 135254"/>
                  <a:gd name="connsiteX10" fmla="*/ 133350 w 133350"/>
                  <a:gd name="connsiteY10" fmla="*/ 86360 h 135254"/>
                  <a:gd name="connsiteX11" fmla="*/ 133350 w 133350"/>
                  <a:gd name="connsiteY11" fmla="*/ 104775 h 135254"/>
                  <a:gd name="connsiteX12" fmla="*/ 124460 w 133350"/>
                  <a:gd name="connsiteY12" fmla="*/ 126365 h 135254"/>
                  <a:gd name="connsiteX13" fmla="*/ 102870 w 133350"/>
                  <a:gd name="connsiteY13" fmla="*/ 135255 h 135254"/>
                  <a:gd name="connsiteX14" fmla="*/ 5080 w 133350"/>
                  <a:gd name="connsiteY14" fmla="*/ 135255 h 135254"/>
                  <a:gd name="connsiteX15" fmla="*/ 5080 w 133350"/>
                  <a:gd name="connsiteY15" fmla="*/ 118110 h 135254"/>
                  <a:gd name="connsiteX16" fmla="*/ 98425 w 133350"/>
                  <a:gd name="connsiteY16" fmla="*/ 118110 h 135254"/>
                  <a:gd name="connsiteX17" fmla="*/ 109855 w 133350"/>
                  <a:gd name="connsiteY17" fmla="*/ 113665 h 135254"/>
                  <a:gd name="connsiteX18" fmla="*/ 114300 w 133350"/>
                  <a:gd name="connsiteY18" fmla="*/ 102235 h 135254"/>
                  <a:gd name="connsiteX19" fmla="*/ 114300 w 133350"/>
                  <a:gd name="connsiteY19" fmla="*/ 90170 h 135254"/>
                  <a:gd name="connsiteX20" fmla="*/ 109855 w 133350"/>
                  <a:gd name="connsiteY20" fmla="*/ 78740 h 135254"/>
                  <a:gd name="connsiteX21" fmla="*/ 98425 w 133350"/>
                  <a:gd name="connsiteY21" fmla="*/ 74295 h 135254"/>
                  <a:gd name="connsiteX22" fmla="*/ 30480 w 133350"/>
                  <a:gd name="connsiteY22" fmla="*/ 74295 h 135254"/>
                  <a:gd name="connsiteX23" fmla="*/ 8890 w 133350"/>
                  <a:gd name="connsiteY23" fmla="*/ 65405 h 135254"/>
                  <a:gd name="connsiteX24" fmla="*/ 0 w 133350"/>
                  <a:gd name="connsiteY24" fmla="*/ 43815 h 135254"/>
                  <a:gd name="connsiteX25" fmla="*/ 0 w 133350"/>
                  <a:gd name="connsiteY25" fmla="*/ 30480 h 135254"/>
                  <a:gd name="connsiteX26" fmla="*/ 8890 w 133350"/>
                  <a:gd name="connsiteY26" fmla="*/ 8890 h 135254"/>
                  <a:gd name="connsiteX27" fmla="*/ 30480 w 133350"/>
                  <a:gd name="connsiteY27" fmla="*/ 0 h 135254"/>
                  <a:gd name="connsiteX28" fmla="*/ 123825 w 133350"/>
                  <a:gd name="connsiteY28" fmla="*/ 0 h 13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33350" h="135254">
                    <a:moveTo>
                      <a:pt x="123825" y="0"/>
                    </a:moveTo>
                    <a:lnTo>
                      <a:pt x="123825" y="17145"/>
                    </a:lnTo>
                    <a:lnTo>
                      <a:pt x="34925" y="17145"/>
                    </a:lnTo>
                    <a:cubicBezTo>
                      <a:pt x="30480" y="17145"/>
                      <a:pt x="26670" y="18415"/>
                      <a:pt x="23495" y="21590"/>
                    </a:cubicBezTo>
                    <a:cubicBezTo>
                      <a:pt x="20320" y="24765"/>
                      <a:pt x="19050" y="28575"/>
                      <a:pt x="19050" y="33020"/>
                    </a:cubicBezTo>
                    <a:lnTo>
                      <a:pt x="19050" y="40005"/>
                    </a:lnTo>
                    <a:cubicBezTo>
                      <a:pt x="19050" y="44450"/>
                      <a:pt x="20320" y="48260"/>
                      <a:pt x="23495" y="51435"/>
                    </a:cubicBezTo>
                    <a:cubicBezTo>
                      <a:pt x="26670" y="54610"/>
                      <a:pt x="30480" y="55880"/>
                      <a:pt x="34925" y="55880"/>
                    </a:cubicBezTo>
                    <a:lnTo>
                      <a:pt x="102870" y="55880"/>
                    </a:lnTo>
                    <a:cubicBezTo>
                      <a:pt x="111125" y="55880"/>
                      <a:pt x="118745" y="59055"/>
                      <a:pt x="124460" y="64770"/>
                    </a:cubicBezTo>
                    <a:cubicBezTo>
                      <a:pt x="130175" y="70485"/>
                      <a:pt x="133350" y="78105"/>
                      <a:pt x="133350" y="86360"/>
                    </a:cubicBezTo>
                    <a:lnTo>
                      <a:pt x="133350" y="104775"/>
                    </a:lnTo>
                    <a:cubicBezTo>
                      <a:pt x="133350" y="113030"/>
                      <a:pt x="130175" y="120015"/>
                      <a:pt x="124460" y="126365"/>
                    </a:cubicBezTo>
                    <a:cubicBezTo>
                      <a:pt x="118745" y="132080"/>
                      <a:pt x="111125" y="135255"/>
                      <a:pt x="102870" y="135255"/>
                    </a:cubicBezTo>
                    <a:lnTo>
                      <a:pt x="5080" y="135255"/>
                    </a:lnTo>
                    <a:lnTo>
                      <a:pt x="5080" y="118110"/>
                    </a:lnTo>
                    <a:lnTo>
                      <a:pt x="98425" y="118110"/>
                    </a:lnTo>
                    <a:cubicBezTo>
                      <a:pt x="102870" y="118110"/>
                      <a:pt x="106680" y="116840"/>
                      <a:pt x="109855" y="113665"/>
                    </a:cubicBezTo>
                    <a:cubicBezTo>
                      <a:pt x="113030" y="110490"/>
                      <a:pt x="114300" y="106680"/>
                      <a:pt x="114300" y="102235"/>
                    </a:cubicBezTo>
                    <a:lnTo>
                      <a:pt x="114300" y="90170"/>
                    </a:lnTo>
                    <a:cubicBezTo>
                      <a:pt x="114300" y="85725"/>
                      <a:pt x="113030" y="81915"/>
                      <a:pt x="109855" y="78740"/>
                    </a:cubicBezTo>
                    <a:cubicBezTo>
                      <a:pt x="106680" y="75565"/>
                      <a:pt x="102870" y="74295"/>
                      <a:pt x="98425" y="74295"/>
                    </a:cubicBezTo>
                    <a:lnTo>
                      <a:pt x="30480" y="74295"/>
                    </a:lnTo>
                    <a:cubicBezTo>
                      <a:pt x="22225" y="74295"/>
                      <a:pt x="14605" y="71120"/>
                      <a:pt x="8890" y="65405"/>
                    </a:cubicBezTo>
                    <a:cubicBezTo>
                      <a:pt x="3175" y="59690"/>
                      <a:pt x="0" y="52070"/>
                      <a:pt x="0" y="43815"/>
                    </a:cubicBezTo>
                    <a:lnTo>
                      <a:pt x="0" y="30480"/>
                    </a:lnTo>
                    <a:cubicBezTo>
                      <a:pt x="0" y="22225"/>
                      <a:pt x="3175" y="15240"/>
                      <a:pt x="8890" y="8890"/>
                    </a:cubicBezTo>
                    <a:cubicBezTo>
                      <a:pt x="14605" y="3175"/>
                      <a:pt x="22225" y="0"/>
                      <a:pt x="30480" y="0"/>
                    </a:cubicBezTo>
                    <a:lnTo>
                      <a:pt x="1238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" name="Frihåndsform: figur 57">
                <a:extLst>
                  <a:ext uri="{FF2B5EF4-FFF2-40B4-BE49-F238E27FC236}">
                    <a16:creationId xmlns:a16="http://schemas.microsoft.com/office/drawing/2014/main" id="{35BEEAF7-5B85-CF7E-106D-31026D62A473}"/>
                  </a:ext>
                </a:extLst>
              </p:cNvPr>
              <p:cNvSpPr/>
              <p:nvPr/>
            </p:nvSpPr>
            <p:spPr>
              <a:xfrm>
                <a:off x="11247755" y="6419693"/>
                <a:ext cx="133350" cy="134619"/>
              </a:xfrm>
              <a:custGeom>
                <a:avLst/>
                <a:gdLst>
                  <a:gd name="connsiteX0" fmla="*/ 19050 w 133350"/>
                  <a:gd name="connsiteY0" fmla="*/ 118110 h 134619"/>
                  <a:gd name="connsiteX1" fmla="*/ 98425 w 133350"/>
                  <a:gd name="connsiteY1" fmla="*/ 118110 h 134619"/>
                  <a:gd name="connsiteX2" fmla="*/ 114935 w 133350"/>
                  <a:gd name="connsiteY2" fmla="*/ 106045 h 134619"/>
                  <a:gd name="connsiteX3" fmla="*/ 114935 w 133350"/>
                  <a:gd name="connsiteY3" fmla="*/ 85090 h 134619"/>
                  <a:gd name="connsiteX4" fmla="*/ 98425 w 133350"/>
                  <a:gd name="connsiteY4" fmla="*/ 73025 h 134619"/>
                  <a:gd name="connsiteX5" fmla="*/ 19050 w 133350"/>
                  <a:gd name="connsiteY5" fmla="*/ 73025 h 134619"/>
                  <a:gd name="connsiteX6" fmla="*/ 19050 w 133350"/>
                  <a:gd name="connsiteY6" fmla="*/ 118110 h 134619"/>
                  <a:gd name="connsiteX7" fmla="*/ 19050 w 133350"/>
                  <a:gd name="connsiteY7" fmla="*/ 57150 h 134619"/>
                  <a:gd name="connsiteX8" fmla="*/ 95250 w 133350"/>
                  <a:gd name="connsiteY8" fmla="*/ 57150 h 134619"/>
                  <a:gd name="connsiteX9" fmla="*/ 111760 w 133350"/>
                  <a:gd name="connsiteY9" fmla="*/ 45720 h 134619"/>
                  <a:gd name="connsiteX10" fmla="*/ 111760 w 133350"/>
                  <a:gd name="connsiteY10" fmla="*/ 29845 h 134619"/>
                  <a:gd name="connsiteX11" fmla="*/ 95250 w 133350"/>
                  <a:gd name="connsiteY11" fmla="*/ 17145 h 134619"/>
                  <a:gd name="connsiteX12" fmla="*/ 19050 w 133350"/>
                  <a:gd name="connsiteY12" fmla="*/ 17145 h 134619"/>
                  <a:gd name="connsiteX13" fmla="*/ 19050 w 133350"/>
                  <a:gd name="connsiteY13" fmla="*/ 57150 h 134619"/>
                  <a:gd name="connsiteX14" fmla="*/ 100330 w 133350"/>
                  <a:gd name="connsiteY14" fmla="*/ 0 h 134619"/>
                  <a:gd name="connsiteX15" fmla="*/ 122555 w 133350"/>
                  <a:gd name="connsiteY15" fmla="*/ 6350 h 134619"/>
                  <a:gd name="connsiteX16" fmla="*/ 130810 w 133350"/>
                  <a:gd name="connsiteY16" fmla="*/ 24130 h 134619"/>
                  <a:gd name="connsiteX17" fmla="*/ 130810 w 133350"/>
                  <a:gd name="connsiteY17" fmla="*/ 41910 h 134619"/>
                  <a:gd name="connsiteX18" fmla="*/ 130810 w 133350"/>
                  <a:gd name="connsiteY18" fmla="*/ 47625 h 134619"/>
                  <a:gd name="connsiteX19" fmla="*/ 129539 w 133350"/>
                  <a:gd name="connsiteY19" fmla="*/ 52705 h 134619"/>
                  <a:gd name="connsiteX20" fmla="*/ 126364 w 133350"/>
                  <a:gd name="connsiteY20" fmla="*/ 57785 h 134619"/>
                  <a:gd name="connsiteX21" fmla="*/ 120650 w 133350"/>
                  <a:gd name="connsiteY21" fmla="*/ 60960 h 134619"/>
                  <a:gd name="connsiteX22" fmla="*/ 111760 w 133350"/>
                  <a:gd name="connsiteY22" fmla="*/ 62230 h 134619"/>
                  <a:gd name="connsiteX23" fmla="*/ 127000 w 133350"/>
                  <a:gd name="connsiteY23" fmla="*/ 68580 h 134619"/>
                  <a:gd name="connsiteX24" fmla="*/ 133350 w 133350"/>
                  <a:gd name="connsiteY24" fmla="*/ 82550 h 134619"/>
                  <a:gd name="connsiteX25" fmla="*/ 133350 w 133350"/>
                  <a:gd name="connsiteY25" fmla="*/ 110490 h 134619"/>
                  <a:gd name="connsiteX26" fmla="*/ 125095 w 133350"/>
                  <a:gd name="connsiteY26" fmla="*/ 128270 h 134619"/>
                  <a:gd name="connsiteX27" fmla="*/ 102870 w 133350"/>
                  <a:gd name="connsiteY27" fmla="*/ 134620 h 134619"/>
                  <a:gd name="connsiteX28" fmla="*/ 0 w 133350"/>
                  <a:gd name="connsiteY28" fmla="*/ 134620 h 134619"/>
                  <a:gd name="connsiteX29" fmla="*/ 0 w 133350"/>
                  <a:gd name="connsiteY29" fmla="*/ 0 h 134619"/>
                  <a:gd name="connsiteX30" fmla="*/ 99695 w 133350"/>
                  <a:gd name="connsiteY30" fmla="*/ 0 h 134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33350" h="134619">
                    <a:moveTo>
                      <a:pt x="19050" y="118110"/>
                    </a:moveTo>
                    <a:lnTo>
                      <a:pt x="98425" y="118110"/>
                    </a:lnTo>
                    <a:cubicBezTo>
                      <a:pt x="109220" y="118110"/>
                      <a:pt x="114935" y="114300"/>
                      <a:pt x="114935" y="106045"/>
                    </a:cubicBezTo>
                    <a:lnTo>
                      <a:pt x="114935" y="85090"/>
                    </a:lnTo>
                    <a:cubicBezTo>
                      <a:pt x="114935" y="77470"/>
                      <a:pt x="109220" y="73025"/>
                      <a:pt x="98425" y="73025"/>
                    </a:cubicBezTo>
                    <a:lnTo>
                      <a:pt x="19050" y="73025"/>
                    </a:lnTo>
                    <a:lnTo>
                      <a:pt x="19050" y="118110"/>
                    </a:lnTo>
                    <a:close/>
                    <a:moveTo>
                      <a:pt x="19050" y="57150"/>
                    </a:moveTo>
                    <a:lnTo>
                      <a:pt x="95250" y="57150"/>
                    </a:lnTo>
                    <a:cubicBezTo>
                      <a:pt x="106045" y="57150"/>
                      <a:pt x="111760" y="53340"/>
                      <a:pt x="111760" y="45720"/>
                    </a:cubicBezTo>
                    <a:lnTo>
                      <a:pt x="111760" y="29845"/>
                    </a:lnTo>
                    <a:cubicBezTo>
                      <a:pt x="111760" y="21590"/>
                      <a:pt x="106045" y="17145"/>
                      <a:pt x="95250" y="17145"/>
                    </a:cubicBezTo>
                    <a:lnTo>
                      <a:pt x="19050" y="17145"/>
                    </a:lnTo>
                    <a:lnTo>
                      <a:pt x="19050" y="57150"/>
                    </a:lnTo>
                    <a:close/>
                    <a:moveTo>
                      <a:pt x="100330" y="0"/>
                    </a:moveTo>
                    <a:cubicBezTo>
                      <a:pt x="109220" y="0"/>
                      <a:pt x="116839" y="1905"/>
                      <a:pt x="122555" y="6350"/>
                    </a:cubicBezTo>
                    <a:cubicBezTo>
                      <a:pt x="128270" y="10160"/>
                      <a:pt x="130810" y="16510"/>
                      <a:pt x="130810" y="24130"/>
                    </a:cubicBezTo>
                    <a:lnTo>
                      <a:pt x="130810" y="41910"/>
                    </a:lnTo>
                    <a:cubicBezTo>
                      <a:pt x="130810" y="44450"/>
                      <a:pt x="130810" y="45720"/>
                      <a:pt x="130810" y="47625"/>
                    </a:cubicBezTo>
                    <a:cubicBezTo>
                      <a:pt x="130810" y="48895"/>
                      <a:pt x="130810" y="50800"/>
                      <a:pt x="129539" y="52705"/>
                    </a:cubicBezTo>
                    <a:cubicBezTo>
                      <a:pt x="128905" y="54610"/>
                      <a:pt x="127635" y="56515"/>
                      <a:pt x="126364" y="57785"/>
                    </a:cubicBezTo>
                    <a:cubicBezTo>
                      <a:pt x="125095" y="59055"/>
                      <a:pt x="123189" y="60325"/>
                      <a:pt x="120650" y="60960"/>
                    </a:cubicBezTo>
                    <a:cubicBezTo>
                      <a:pt x="118110" y="61595"/>
                      <a:pt x="114935" y="62230"/>
                      <a:pt x="111760" y="62230"/>
                    </a:cubicBezTo>
                    <a:cubicBezTo>
                      <a:pt x="117475" y="62230"/>
                      <a:pt x="123189" y="64135"/>
                      <a:pt x="127000" y="68580"/>
                    </a:cubicBezTo>
                    <a:cubicBezTo>
                      <a:pt x="131445" y="72390"/>
                      <a:pt x="133350" y="77470"/>
                      <a:pt x="133350" y="82550"/>
                    </a:cubicBezTo>
                    <a:lnTo>
                      <a:pt x="133350" y="110490"/>
                    </a:lnTo>
                    <a:cubicBezTo>
                      <a:pt x="133350" y="118745"/>
                      <a:pt x="130810" y="124460"/>
                      <a:pt x="125095" y="128270"/>
                    </a:cubicBezTo>
                    <a:cubicBezTo>
                      <a:pt x="119380" y="132080"/>
                      <a:pt x="111760" y="134620"/>
                      <a:pt x="102870" y="134620"/>
                    </a:cubicBezTo>
                    <a:lnTo>
                      <a:pt x="0" y="134620"/>
                    </a:lnTo>
                    <a:lnTo>
                      <a:pt x="0" y="0"/>
                    </a:lnTo>
                    <a:lnTo>
                      <a:pt x="9969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9" name="Frihåndsform: figur 58">
                <a:extLst>
                  <a:ext uri="{FF2B5EF4-FFF2-40B4-BE49-F238E27FC236}">
                    <a16:creationId xmlns:a16="http://schemas.microsoft.com/office/drawing/2014/main" id="{13373A58-A3A9-E6B2-C815-16A681B2F7AD}"/>
                  </a:ext>
                </a:extLst>
              </p:cNvPr>
              <p:cNvSpPr/>
              <p:nvPr/>
            </p:nvSpPr>
            <p:spPr>
              <a:xfrm>
                <a:off x="11415394" y="6419058"/>
                <a:ext cx="128905" cy="135254"/>
              </a:xfrm>
              <a:custGeom>
                <a:avLst/>
                <a:gdLst>
                  <a:gd name="connsiteX0" fmla="*/ 128905 w 128905"/>
                  <a:gd name="connsiteY0" fmla="*/ 635 h 135254"/>
                  <a:gd name="connsiteX1" fmla="*/ 128905 w 128905"/>
                  <a:gd name="connsiteY1" fmla="*/ 17780 h 135254"/>
                  <a:gd name="connsiteX2" fmla="*/ 34925 w 128905"/>
                  <a:gd name="connsiteY2" fmla="*/ 17780 h 135254"/>
                  <a:gd name="connsiteX3" fmla="*/ 23495 w 128905"/>
                  <a:gd name="connsiteY3" fmla="*/ 22225 h 135254"/>
                  <a:gd name="connsiteX4" fmla="*/ 19050 w 128905"/>
                  <a:gd name="connsiteY4" fmla="*/ 33655 h 135254"/>
                  <a:gd name="connsiteX5" fmla="*/ 19050 w 128905"/>
                  <a:gd name="connsiteY5" fmla="*/ 57150 h 135254"/>
                  <a:gd name="connsiteX6" fmla="*/ 110490 w 128905"/>
                  <a:gd name="connsiteY6" fmla="*/ 57150 h 135254"/>
                  <a:gd name="connsiteX7" fmla="*/ 110490 w 128905"/>
                  <a:gd name="connsiteY7" fmla="*/ 74295 h 135254"/>
                  <a:gd name="connsiteX8" fmla="*/ 19050 w 128905"/>
                  <a:gd name="connsiteY8" fmla="*/ 74295 h 135254"/>
                  <a:gd name="connsiteX9" fmla="*/ 19050 w 128905"/>
                  <a:gd name="connsiteY9" fmla="*/ 102235 h 135254"/>
                  <a:gd name="connsiteX10" fmla="*/ 23495 w 128905"/>
                  <a:gd name="connsiteY10" fmla="*/ 113665 h 135254"/>
                  <a:gd name="connsiteX11" fmla="*/ 34925 w 128905"/>
                  <a:gd name="connsiteY11" fmla="*/ 118110 h 135254"/>
                  <a:gd name="connsiteX12" fmla="*/ 128905 w 128905"/>
                  <a:gd name="connsiteY12" fmla="*/ 118110 h 135254"/>
                  <a:gd name="connsiteX13" fmla="*/ 128905 w 128905"/>
                  <a:gd name="connsiteY13" fmla="*/ 135255 h 135254"/>
                  <a:gd name="connsiteX14" fmla="*/ 30480 w 128905"/>
                  <a:gd name="connsiteY14" fmla="*/ 135255 h 135254"/>
                  <a:gd name="connsiteX15" fmla="*/ 8890 w 128905"/>
                  <a:gd name="connsiteY15" fmla="*/ 126365 h 135254"/>
                  <a:gd name="connsiteX16" fmla="*/ 0 w 128905"/>
                  <a:gd name="connsiteY16" fmla="*/ 104775 h 135254"/>
                  <a:gd name="connsiteX17" fmla="*/ 0 w 128905"/>
                  <a:gd name="connsiteY17" fmla="*/ 30480 h 135254"/>
                  <a:gd name="connsiteX18" fmla="*/ 8890 w 128905"/>
                  <a:gd name="connsiteY18" fmla="*/ 8890 h 135254"/>
                  <a:gd name="connsiteX19" fmla="*/ 30480 w 128905"/>
                  <a:gd name="connsiteY19" fmla="*/ 0 h 135254"/>
                  <a:gd name="connsiteX20" fmla="*/ 128905 w 128905"/>
                  <a:gd name="connsiteY20" fmla="*/ 0 h 13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905" h="135254">
                    <a:moveTo>
                      <a:pt x="128905" y="635"/>
                    </a:moveTo>
                    <a:lnTo>
                      <a:pt x="128905" y="17780"/>
                    </a:lnTo>
                    <a:lnTo>
                      <a:pt x="34925" y="17780"/>
                    </a:lnTo>
                    <a:cubicBezTo>
                      <a:pt x="30480" y="17780"/>
                      <a:pt x="26670" y="19050"/>
                      <a:pt x="23495" y="22225"/>
                    </a:cubicBezTo>
                    <a:cubicBezTo>
                      <a:pt x="20320" y="25400"/>
                      <a:pt x="19050" y="29210"/>
                      <a:pt x="19050" y="33655"/>
                    </a:cubicBezTo>
                    <a:lnTo>
                      <a:pt x="19050" y="57150"/>
                    </a:lnTo>
                    <a:lnTo>
                      <a:pt x="110490" y="57150"/>
                    </a:lnTo>
                    <a:lnTo>
                      <a:pt x="110490" y="74295"/>
                    </a:lnTo>
                    <a:lnTo>
                      <a:pt x="19050" y="74295"/>
                    </a:lnTo>
                    <a:lnTo>
                      <a:pt x="19050" y="102235"/>
                    </a:lnTo>
                    <a:cubicBezTo>
                      <a:pt x="19050" y="106680"/>
                      <a:pt x="20320" y="110490"/>
                      <a:pt x="23495" y="113665"/>
                    </a:cubicBezTo>
                    <a:cubicBezTo>
                      <a:pt x="26670" y="116840"/>
                      <a:pt x="30480" y="118110"/>
                      <a:pt x="34925" y="118110"/>
                    </a:cubicBezTo>
                    <a:lnTo>
                      <a:pt x="128905" y="118110"/>
                    </a:lnTo>
                    <a:lnTo>
                      <a:pt x="128905" y="135255"/>
                    </a:lnTo>
                    <a:lnTo>
                      <a:pt x="30480" y="135255"/>
                    </a:lnTo>
                    <a:cubicBezTo>
                      <a:pt x="22225" y="135255"/>
                      <a:pt x="14605" y="132080"/>
                      <a:pt x="8890" y="126365"/>
                    </a:cubicBezTo>
                    <a:cubicBezTo>
                      <a:pt x="3175" y="120650"/>
                      <a:pt x="0" y="113030"/>
                      <a:pt x="0" y="104775"/>
                    </a:cubicBezTo>
                    <a:lnTo>
                      <a:pt x="0" y="30480"/>
                    </a:lnTo>
                    <a:cubicBezTo>
                      <a:pt x="0" y="22225"/>
                      <a:pt x="3175" y="14605"/>
                      <a:pt x="8890" y="8890"/>
                    </a:cubicBezTo>
                    <a:cubicBezTo>
                      <a:pt x="14605" y="3175"/>
                      <a:pt x="22225" y="0"/>
                      <a:pt x="30480" y="0"/>
                    </a:cubicBezTo>
                    <a:lnTo>
                      <a:pt x="1289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0" name="Frihåndsform: figur 59">
                <a:extLst>
                  <a:ext uri="{FF2B5EF4-FFF2-40B4-BE49-F238E27FC236}">
                    <a16:creationId xmlns:a16="http://schemas.microsoft.com/office/drawing/2014/main" id="{E0882A45-2304-3F5F-54F3-11B8B6A0F3EB}"/>
                  </a:ext>
                </a:extLst>
              </p:cNvPr>
              <p:cNvSpPr/>
              <p:nvPr/>
            </p:nvSpPr>
            <p:spPr>
              <a:xfrm>
                <a:off x="11581130" y="6419693"/>
                <a:ext cx="133350" cy="135254"/>
              </a:xfrm>
              <a:custGeom>
                <a:avLst/>
                <a:gdLst>
                  <a:gd name="connsiteX0" fmla="*/ 18414 w 133350"/>
                  <a:gd name="connsiteY0" fmla="*/ 62230 h 135254"/>
                  <a:gd name="connsiteX1" fmla="*/ 97789 w 133350"/>
                  <a:gd name="connsiteY1" fmla="*/ 62230 h 135254"/>
                  <a:gd name="connsiteX2" fmla="*/ 114300 w 133350"/>
                  <a:gd name="connsiteY2" fmla="*/ 50165 h 135254"/>
                  <a:gd name="connsiteX3" fmla="*/ 114300 w 133350"/>
                  <a:gd name="connsiteY3" fmla="*/ 27940 h 135254"/>
                  <a:gd name="connsiteX4" fmla="*/ 97789 w 133350"/>
                  <a:gd name="connsiteY4" fmla="*/ 15875 h 135254"/>
                  <a:gd name="connsiteX5" fmla="*/ 18414 w 133350"/>
                  <a:gd name="connsiteY5" fmla="*/ 15875 h 135254"/>
                  <a:gd name="connsiteX6" fmla="*/ 18414 w 133350"/>
                  <a:gd name="connsiteY6" fmla="*/ 61595 h 135254"/>
                  <a:gd name="connsiteX7" fmla="*/ 102870 w 133350"/>
                  <a:gd name="connsiteY7" fmla="*/ 0 h 135254"/>
                  <a:gd name="connsiteX8" fmla="*/ 125095 w 133350"/>
                  <a:gd name="connsiteY8" fmla="*/ 6350 h 135254"/>
                  <a:gd name="connsiteX9" fmla="*/ 133350 w 133350"/>
                  <a:gd name="connsiteY9" fmla="*/ 24130 h 135254"/>
                  <a:gd name="connsiteX10" fmla="*/ 133350 w 133350"/>
                  <a:gd name="connsiteY10" fmla="*/ 46355 h 135254"/>
                  <a:gd name="connsiteX11" fmla="*/ 128905 w 133350"/>
                  <a:gd name="connsiteY11" fmla="*/ 63500 h 135254"/>
                  <a:gd name="connsiteX12" fmla="*/ 114300 w 133350"/>
                  <a:gd name="connsiteY12" fmla="*/ 67945 h 135254"/>
                  <a:gd name="connsiteX13" fmla="*/ 128905 w 133350"/>
                  <a:gd name="connsiteY13" fmla="*/ 76200 h 135254"/>
                  <a:gd name="connsiteX14" fmla="*/ 133350 w 133350"/>
                  <a:gd name="connsiteY14" fmla="*/ 93980 h 135254"/>
                  <a:gd name="connsiteX15" fmla="*/ 133350 w 133350"/>
                  <a:gd name="connsiteY15" fmla="*/ 135255 h 135254"/>
                  <a:gd name="connsiteX16" fmla="*/ 114300 w 133350"/>
                  <a:gd name="connsiteY16" fmla="*/ 135255 h 135254"/>
                  <a:gd name="connsiteX17" fmla="*/ 114300 w 133350"/>
                  <a:gd name="connsiteY17" fmla="*/ 90805 h 135254"/>
                  <a:gd name="connsiteX18" fmla="*/ 97789 w 133350"/>
                  <a:gd name="connsiteY18" fmla="*/ 78740 h 135254"/>
                  <a:gd name="connsiteX19" fmla="*/ 18414 w 133350"/>
                  <a:gd name="connsiteY19" fmla="*/ 78740 h 135254"/>
                  <a:gd name="connsiteX20" fmla="*/ 18414 w 133350"/>
                  <a:gd name="connsiteY20" fmla="*/ 134620 h 135254"/>
                  <a:gd name="connsiteX21" fmla="*/ 0 w 133350"/>
                  <a:gd name="connsiteY21" fmla="*/ 134620 h 135254"/>
                  <a:gd name="connsiteX22" fmla="*/ 0 w 133350"/>
                  <a:gd name="connsiteY22" fmla="*/ 0 h 135254"/>
                  <a:gd name="connsiteX23" fmla="*/ 102870 w 133350"/>
                  <a:gd name="connsiteY23" fmla="*/ 0 h 13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3350" h="135254">
                    <a:moveTo>
                      <a:pt x="18414" y="62230"/>
                    </a:moveTo>
                    <a:lnTo>
                      <a:pt x="97789" y="62230"/>
                    </a:lnTo>
                    <a:cubicBezTo>
                      <a:pt x="108585" y="62230"/>
                      <a:pt x="114300" y="58420"/>
                      <a:pt x="114300" y="50165"/>
                    </a:cubicBezTo>
                    <a:lnTo>
                      <a:pt x="114300" y="27940"/>
                    </a:lnTo>
                    <a:cubicBezTo>
                      <a:pt x="114300" y="20320"/>
                      <a:pt x="108585" y="15875"/>
                      <a:pt x="97789" y="15875"/>
                    </a:cubicBezTo>
                    <a:lnTo>
                      <a:pt x="18414" y="15875"/>
                    </a:lnTo>
                    <a:lnTo>
                      <a:pt x="18414" y="61595"/>
                    </a:lnTo>
                    <a:close/>
                    <a:moveTo>
                      <a:pt x="102870" y="0"/>
                    </a:moveTo>
                    <a:cubicBezTo>
                      <a:pt x="111760" y="0"/>
                      <a:pt x="119380" y="1905"/>
                      <a:pt x="125095" y="6350"/>
                    </a:cubicBezTo>
                    <a:cubicBezTo>
                      <a:pt x="130810" y="10795"/>
                      <a:pt x="133350" y="16510"/>
                      <a:pt x="133350" y="24130"/>
                    </a:cubicBezTo>
                    <a:lnTo>
                      <a:pt x="133350" y="46355"/>
                    </a:lnTo>
                    <a:cubicBezTo>
                      <a:pt x="133350" y="54610"/>
                      <a:pt x="132080" y="60325"/>
                      <a:pt x="128905" y="63500"/>
                    </a:cubicBezTo>
                    <a:cubicBezTo>
                      <a:pt x="125730" y="66040"/>
                      <a:pt x="121285" y="67945"/>
                      <a:pt x="114300" y="67945"/>
                    </a:cubicBezTo>
                    <a:cubicBezTo>
                      <a:pt x="120650" y="69850"/>
                      <a:pt x="125730" y="72390"/>
                      <a:pt x="128905" y="76200"/>
                    </a:cubicBezTo>
                    <a:cubicBezTo>
                      <a:pt x="132080" y="80010"/>
                      <a:pt x="133350" y="85725"/>
                      <a:pt x="133350" y="93980"/>
                    </a:cubicBezTo>
                    <a:lnTo>
                      <a:pt x="133350" y="135255"/>
                    </a:lnTo>
                    <a:lnTo>
                      <a:pt x="114300" y="135255"/>
                    </a:lnTo>
                    <a:lnTo>
                      <a:pt x="114300" y="90805"/>
                    </a:lnTo>
                    <a:cubicBezTo>
                      <a:pt x="114300" y="83185"/>
                      <a:pt x="108585" y="78740"/>
                      <a:pt x="97789" y="78740"/>
                    </a:cubicBezTo>
                    <a:lnTo>
                      <a:pt x="18414" y="78740"/>
                    </a:lnTo>
                    <a:lnTo>
                      <a:pt x="18414" y="134620"/>
                    </a:lnTo>
                    <a:lnTo>
                      <a:pt x="0" y="134620"/>
                    </a:lnTo>
                    <a:lnTo>
                      <a:pt x="0" y="0"/>
                    </a:lnTo>
                    <a:lnTo>
                      <a:pt x="1028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1" name="Frihåndsform: figur 60">
                <a:extLst>
                  <a:ext uri="{FF2B5EF4-FFF2-40B4-BE49-F238E27FC236}">
                    <a16:creationId xmlns:a16="http://schemas.microsoft.com/office/drawing/2014/main" id="{074C9BF9-22C5-CBEF-D68B-E93E29B9945C}"/>
                  </a:ext>
                </a:extLst>
              </p:cNvPr>
              <p:cNvSpPr/>
              <p:nvPr/>
            </p:nvSpPr>
            <p:spPr>
              <a:xfrm>
                <a:off x="11748134" y="6419058"/>
                <a:ext cx="139700" cy="135254"/>
              </a:xfrm>
              <a:custGeom>
                <a:avLst/>
                <a:gdLst>
                  <a:gd name="connsiteX0" fmla="*/ 130175 w 139700"/>
                  <a:gd name="connsiteY0" fmla="*/ 635 h 135254"/>
                  <a:gd name="connsiteX1" fmla="*/ 130175 w 139700"/>
                  <a:gd name="connsiteY1" fmla="*/ 17145 h 135254"/>
                  <a:gd name="connsiteX2" fmla="*/ 34925 w 139700"/>
                  <a:gd name="connsiteY2" fmla="*/ 17145 h 135254"/>
                  <a:gd name="connsiteX3" fmla="*/ 23495 w 139700"/>
                  <a:gd name="connsiteY3" fmla="*/ 21590 h 135254"/>
                  <a:gd name="connsiteX4" fmla="*/ 19050 w 139700"/>
                  <a:gd name="connsiteY4" fmla="*/ 33020 h 135254"/>
                  <a:gd name="connsiteX5" fmla="*/ 19050 w 139700"/>
                  <a:gd name="connsiteY5" fmla="*/ 102235 h 135254"/>
                  <a:gd name="connsiteX6" fmla="*/ 23495 w 139700"/>
                  <a:gd name="connsiteY6" fmla="*/ 113665 h 135254"/>
                  <a:gd name="connsiteX7" fmla="*/ 34925 w 139700"/>
                  <a:gd name="connsiteY7" fmla="*/ 118110 h 135254"/>
                  <a:gd name="connsiteX8" fmla="*/ 104775 w 139700"/>
                  <a:gd name="connsiteY8" fmla="*/ 118110 h 135254"/>
                  <a:gd name="connsiteX9" fmla="*/ 116205 w 139700"/>
                  <a:gd name="connsiteY9" fmla="*/ 113665 h 135254"/>
                  <a:gd name="connsiteX10" fmla="*/ 120650 w 139700"/>
                  <a:gd name="connsiteY10" fmla="*/ 102235 h 135254"/>
                  <a:gd name="connsiteX11" fmla="*/ 120650 w 139700"/>
                  <a:gd name="connsiteY11" fmla="*/ 73025 h 135254"/>
                  <a:gd name="connsiteX12" fmla="*/ 83820 w 139700"/>
                  <a:gd name="connsiteY12" fmla="*/ 73025 h 135254"/>
                  <a:gd name="connsiteX13" fmla="*/ 83820 w 139700"/>
                  <a:gd name="connsiteY13" fmla="*/ 56515 h 135254"/>
                  <a:gd name="connsiteX14" fmla="*/ 139700 w 139700"/>
                  <a:gd name="connsiteY14" fmla="*/ 56515 h 135254"/>
                  <a:gd name="connsiteX15" fmla="*/ 139700 w 139700"/>
                  <a:gd name="connsiteY15" fmla="*/ 104775 h 135254"/>
                  <a:gd name="connsiteX16" fmla="*/ 130810 w 139700"/>
                  <a:gd name="connsiteY16" fmla="*/ 126365 h 135254"/>
                  <a:gd name="connsiteX17" fmla="*/ 109220 w 139700"/>
                  <a:gd name="connsiteY17" fmla="*/ 135255 h 135254"/>
                  <a:gd name="connsiteX18" fmla="*/ 30480 w 139700"/>
                  <a:gd name="connsiteY18" fmla="*/ 135255 h 135254"/>
                  <a:gd name="connsiteX19" fmla="*/ 8890 w 139700"/>
                  <a:gd name="connsiteY19" fmla="*/ 126365 h 135254"/>
                  <a:gd name="connsiteX20" fmla="*/ 0 w 139700"/>
                  <a:gd name="connsiteY20" fmla="*/ 104775 h 135254"/>
                  <a:gd name="connsiteX21" fmla="*/ 0 w 139700"/>
                  <a:gd name="connsiteY21" fmla="*/ 30480 h 135254"/>
                  <a:gd name="connsiteX22" fmla="*/ 8890 w 139700"/>
                  <a:gd name="connsiteY22" fmla="*/ 8890 h 135254"/>
                  <a:gd name="connsiteX23" fmla="*/ 30480 w 139700"/>
                  <a:gd name="connsiteY23" fmla="*/ 0 h 135254"/>
                  <a:gd name="connsiteX24" fmla="*/ 130175 w 139700"/>
                  <a:gd name="connsiteY24" fmla="*/ 0 h 13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39700" h="135254">
                    <a:moveTo>
                      <a:pt x="130175" y="635"/>
                    </a:moveTo>
                    <a:lnTo>
                      <a:pt x="130175" y="17145"/>
                    </a:lnTo>
                    <a:lnTo>
                      <a:pt x="34925" y="17145"/>
                    </a:lnTo>
                    <a:cubicBezTo>
                      <a:pt x="30480" y="17145"/>
                      <a:pt x="26670" y="18415"/>
                      <a:pt x="23495" y="21590"/>
                    </a:cubicBezTo>
                    <a:cubicBezTo>
                      <a:pt x="20320" y="24765"/>
                      <a:pt x="19050" y="28575"/>
                      <a:pt x="19050" y="33020"/>
                    </a:cubicBezTo>
                    <a:lnTo>
                      <a:pt x="19050" y="102235"/>
                    </a:lnTo>
                    <a:cubicBezTo>
                      <a:pt x="19050" y="106680"/>
                      <a:pt x="20320" y="110490"/>
                      <a:pt x="23495" y="113665"/>
                    </a:cubicBezTo>
                    <a:cubicBezTo>
                      <a:pt x="26670" y="116840"/>
                      <a:pt x="30480" y="118110"/>
                      <a:pt x="34925" y="118110"/>
                    </a:cubicBezTo>
                    <a:lnTo>
                      <a:pt x="104775" y="118110"/>
                    </a:lnTo>
                    <a:cubicBezTo>
                      <a:pt x="109220" y="118110"/>
                      <a:pt x="113030" y="116840"/>
                      <a:pt x="116205" y="113665"/>
                    </a:cubicBezTo>
                    <a:cubicBezTo>
                      <a:pt x="119380" y="110490"/>
                      <a:pt x="120650" y="106680"/>
                      <a:pt x="120650" y="102235"/>
                    </a:cubicBezTo>
                    <a:lnTo>
                      <a:pt x="120650" y="73025"/>
                    </a:lnTo>
                    <a:lnTo>
                      <a:pt x="83820" y="73025"/>
                    </a:lnTo>
                    <a:lnTo>
                      <a:pt x="83820" y="56515"/>
                    </a:lnTo>
                    <a:lnTo>
                      <a:pt x="139700" y="56515"/>
                    </a:lnTo>
                    <a:lnTo>
                      <a:pt x="139700" y="104775"/>
                    </a:lnTo>
                    <a:cubicBezTo>
                      <a:pt x="139700" y="113030"/>
                      <a:pt x="136525" y="120015"/>
                      <a:pt x="130810" y="126365"/>
                    </a:cubicBezTo>
                    <a:cubicBezTo>
                      <a:pt x="125095" y="132080"/>
                      <a:pt x="117475" y="135255"/>
                      <a:pt x="109220" y="135255"/>
                    </a:cubicBezTo>
                    <a:lnTo>
                      <a:pt x="30480" y="135255"/>
                    </a:lnTo>
                    <a:cubicBezTo>
                      <a:pt x="22225" y="135255"/>
                      <a:pt x="14605" y="132080"/>
                      <a:pt x="8890" y="126365"/>
                    </a:cubicBezTo>
                    <a:cubicBezTo>
                      <a:pt x="3175" y="120650"/>
                      <a:pt x="0" y="113030"/>
                      <a:pt x="0" y="104775"/>
                    </a:cubicBezTo>
                    <a:lnTo>
                      <a:pt x="0" y="30480"/>
                    </a:lnTo>
                    <a:cubicBezTo>
                      <a:pt x="0" y="22225"/>
                      <a:pt x="3175" y="14605"/>
                      <a:pt x="8890" y="8890"/>
                    </a:cubicBezTo>
                    <a:cubicBezTo>
                      <a:pt x="14605" y="3175"/>
                      <a:pt x="22225" y="0"/>
                      <a:pt x="30480" y="0"/>
                    </a:cubicBezTo>
                    <a:lnTo>
                      <a:pt x="13017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2" name="Frihåndsform: figur 61">
                <a:extLst>
                  <a:ext uri="{FF2B5EF4-FFF2-40B4-BE49-F238E27FC236}">
                    <a16:creationId xmlns:a16="http://schemas.microsoft.com/office/drawing/2014/main" id="{7A3AEE43-54D1-2CFE-2F7D-3BBE9DBC2E7C}"/>
                  </a:ext>
                </a:extLst>
              </p:cNvPr>
              <p:cNvSpPr/>
              <p:nvPr/>
            </p:nvSpPr>
            <p:spPr>
              <a:xfrm>
                <a:off x="11073130" y="6419693"/>
                <a:ext cx="138429" cy="25399"/>
              </a:xfrm>
              <a:custGeom>
                <a:avLst/>
                <a:gdLst>
                  <a:gd name="connsiteX0" fmla="*/ 0 w 138429"/>
                  <a:gd name="connsiteY0" fmla="*/ 0 h 25399"/>
                  <a:gd name="connsiteX1" fmla="*/ 138431 w 138429"/>
                  <a:gd name="connsiteY1" fmla="*/ 0 h 25399"/>
                  <a:gd name="connsiteX2" fmla="*/ 138431 w 138429"/>
                  <a:gd name="connsiteY2" fmla="*/ 25400 h 25399"/>
                  <a:gd name="connsiteX3" fmla="*/ 0 w 138429"/>
                  <a:gd name="connsiteY3" fmla="*/ 25400 h 25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429" h="25399">
                    <a:moveTo>
                      <a:pt x="0" y="0"/>
                    </a:moveTo>
                    <a:lnTo>
                      <a:pt x="138431" y="0"/>
                    </a:lnTo>
                    <a:lnTo>
                      <a:pt x="138431" y="25400"/>
                    </a:lnTo>
                    <a:lnTo>
                      <a:pt x="0" y="25400"/>
                    </a:lnTo>
                    <a:close/>
                  </a:path>
                </a:pathLst>
              </a:custGeom>
              <a:solidFill>
                <a:srgbClr val="F6CB0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3" name="Frihåndsform: figur 62">
                <a:extLst>
                  <a:ext uri="{FF2B5EF4-FFF2-40B4-BE49-F238E27FC236}">
                    <a16:creationId xmlns:a16="http://schemas.microsoft.com/office/drawing/2014/main" id="{9960EDF1-F5CD-65B9-0186-AAC2A70E96B9}"/>
                  </a:ext>
                </a:extLst>
              </p:cNvPr>
              <p:cNvSpPr/>
              <p:nvPr/>
            </p:nvSpPr>
            <p:spPr>
              <a:xfrm>
                <a:off x="11073130" y="6474303"/>
                <a:ext cx="138429" cy="25399"/>
              </a:xfrm>
              <a:custGeom>
                <a:avLst/>
                <a:gdLst>
                  <a:gd name="connsiteX0" fmla="*/ 0 w 138429"/>
                  <a:gd name="connsiteY0" fmla="*/ 0 h 25399"/>
                  <a:gd name="connsiteX1" fmla="*/ 138431 w 138429"/>
                  <a:gd name="connsiteY1" fmla="*/ 0 h 25399"/>
                  <a:gd name="connsiteX2" fmla="*/ 138431 w 138429"/>
                  <a:gd name="connsiteY2" fmla="*/ 25400 h 25399"/>
                  <a:gd name="connsiteX3" fmla="*/ 0 w 138429"/>
                  <a:gd name="connsiteY3" fmla="*/ 25400 h 25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429" h="25399">
                    <a:moveTo>
                      <a:pt x="0" y="0"/>
                    </a:moveTo>
                    <a:lnTo>
                      <a:pt x="138431" y="0"/>
                    </a:lnTo>
                    <a:lnTo>
                      <a:pt x="138431" y="25400"/>
                    </a:lnTo>
                    <a:lnTo>
                      <a:pt x="0" y="25400"/>
                    </a:lnTo>
                    <a:close/>
                  </a:path>
                </a:pathLst>
              </a:custGeom>
              <a:solidFill>
                <a:srgbClr val="D9A91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4" name="Frihåndsform: figur 63">
                <a:extLst>
                  <a:ext uri="{FF2B5EF4-FFF2-40B4-BE49-F238E27FC236}">
                    <a16:creationId xmlns:a16="http://schemas.microsoft.com/office/drawing/2014/main" id="{AC22A300-FCF3-B1A7-DCF6-11563DF15678}"/>
                  </a:ext>
                </a:extLst>
              </p:cNvPr>
              <p:cNvSpPr/>
              <p:nvPr/>
            </p:nvSpPr>
            <p:spPr>
              <a:xfrm>
                <a:off x="11073130" y="6529548"/>
                <a:ext cx="138429" cy="25399"/>
              </a:xfrm>
              <a:custGeom>
                <a:avLst/>
                <a:gdLst>
                  <a:gd name="connsiteX0" fmla="*/ 0 w 138429"/>
                  <a:gd name="connsiteY0" fmla="*/ 0 h 25399"/>
                  <a:gd name="connsiteX1" fmla="*/ 138431 w 138429"/>
                  <a:gd name="connsiteY1" fmla="*/ 0 h 25399"/>
                  <a:gd name="connsiteX2" fmla="*/ 138431 w 138429"/>
                  <a:gd name="connsiteY2" fmla="*/ 25400 h 25399"/>
                  <a:gd name="connsiteX3" fmla="*/ 0 w 138429"/>
                  <a:gd name="connsiteY3" fmla="*/ 25400 h 25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429" h="25399">
                    <a:moveTo>
                      <a:pt x="0" y="0"/>
                    </a:moveTo>
                    <a:lnTo>
                      <a:pt x="138431" y="0"/>
                    </a:lnTo>
                    <a:lnTo>
                      <a:pt x="138431" y="25400"/>
                    </a:lnTo>
                    <a:lnTo>
                      <a:pt x="0" y="25400"/>
                    </a:lnTo>
                    <a:close/>
                  </a:path>
                </a:pathLst>
              </a:custGeom>
              <a:solidFill>
                <a:srgbClr val="AB7A1A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45" name="Frihåndsform: figur 44">
              <a:extLst>
                <a:ext uri="{FF2B5EF4-FFF2-40B4-BE49-F238E27FC236}">
                  <a16:creationId xmlns:a16="http://schemas.microsoft.com/office/drawing/2014/main" id="{B6FBA27C-3E69-E172-825D-D134706B812F}"/>
                </a:ext>
              </a:extLst>
            </p:cNvPr>
            <p:cNvSpPr/>
            <p:nvPr/>
          </p:nvSpPr>
          <p:spPr>
            <a:xfrm>
              <a:off x="593212" y="6119973"/>
              <a:ext cx="4296670" cy="902334"/>
            </a:xfrm>
            <a:custGeom>
              <a:avLst/>
              <a:gdLst>
                <a:gd name="connsiteX0" fmla="*/ 0 w 4295775"/>
                <a:gd name="connsiteY0" fmla="*/ 0 h 902334"/>
                <a:gd name="connsiteX1" fmla="*/ 4295775 w 4295775"/>
                <a:gd name="connsiteY1" fmla="*/ 0 h 902334"/>
                <a:gd name="connsiteX2" fmla="*/ 4295775 w 4295775"/>
                <a:gd name="connsiteY2" fmla="*/ 902334 h 902334"/>
                <a:gd name="connsiteX3" fmla="*/ 0 w 4295775"/>
                <a:gd name="connsiteY3" fmla="*/ 902334 h 90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5775" h="902334">
                  <a:moveTo>
                    <a:pt x="0" y="0"/>
                  </a:moveTo>
                  <a:lnTo>
                    <a:pt x="4295775" y="0"/>
                  </a:lnTo>
                  <a:lnTo>
                    <a:pt x="4295775" y="902334"/>
                  </a:lnTo>
                  <a:lnTo>
                    <a:pt x="0" y="902334"/>
                  </a:lnTo>
                  <a:close/>
                </a:path>
              </a:pathLst>
            </a:custGeom>
            <a:noFill/>
            <a:ln w="9525" cap="flat">
              <a:solidFill>
                <a:srgbClr val="D9A91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6" name="TekstSylinder 45">
              <a:extLst>
                <a:ext uri="{FF2B5EF4-FFF2-40B4-BE49-F238E27FC236}">
                  <a16:creationId xmlns:a16="http://schemas.microsoft.com/office/drawing/2014/main" id="{0E9CB635-0AF0-5A31-BDC7-A7574ECA5335}"/>
                </a:ext>
              </a:extLst>
            </p:cNvPr>
            <p:cNvSpPr txBox="1"/>
            <p:nvPr userDrawn="1"/>
          </p:nvSpPr>
          <p:spPr>
            <a:xfrm>
              <a:off x="586531" y="6380921"/>
              <a:ext cx="42945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b="0" i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Skape mer effektive virksomheter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5009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EE4675-AC24-8415-BEDF-9ED75C49D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ABF72CB-2887-861F-F350-E1D798F52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A3869BE-DB39-07DB-5A3D-2A3D57D36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8622-6447-4AD3-9C63-61788760068F}" type="datetimeFigureOut">
              <a:rPr lang="nb-NO" smtClean="0"/>
              <a:t>22.10.2025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468D62C-F9B9-F82D-E7A1-85D5F51D0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101213E-2501-57EB-2042-EFB7C475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721F-2037-4943-801E-74A9B10A05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224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D2D9D0-A8EB-A2B4-ABC2-E5FD7034C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7A08856-DEA2-FA35-117B-86BDE341A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2F22885-D273-38C3-DD72-B02CD2DA7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8622-6447-4AD3-9C63-61788760068F}" type="datetimeFigureOut">
              <a:rPr lang="nb-NO" smtClean="0"/>
              <a:t>22.10.2025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74D1A3D-2C83-F2EB-652F-3E57410B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F67A5-BF58-4FA3-DA89-892E6565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721F-2037-4943-801E-74A9B10A05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2179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52BEFE-AA8C-0C44-3C60-F0E81C73C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2007F5-2C9D-ACA7-DFF6-12BD4A2A00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240D0D8-DEDA-1A20-9EE3-6C3547F1D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05DD856-5C74-B10C-E778-B0D0B13AA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8622-6447-4AD3-9C63-61788760068F}" type="datetimeFigureOut">
              <a:rPr lang="nb-NO" smtClean="0"/>
              <a:t>22.10.2025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C624B05-2668-5ABE-5533-2881DA0F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0DA01F8-02A4-F02B-465D-D1D183266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721F-2037-4943-801E-74A9B10A05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1928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376217-83C8-F025-4932-8678ECB31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D0357E4-B90D-3313-E0A6-66DD63D69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ED66ECF-74DA-51A7-6B67-D5778FFA5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AB77F62-FA93-7FC2-A9A9-13252D532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4D4CA3B-F2DE-2DB0-C64A-2B40CE6627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50EAD3A0-2E32-1EF2-C962-3C035A585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8622-6447-4AD3-9C63-61788760068F}" type="datetimeFigureOut">
              <a:rPr lang="nb-NO" smtClean="0"/>
              <a:t>22.10.2025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26E367D-3F19-7409-C5A8-333F96B9C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BB6B0EB-B0F7-2A04-8E29-9D22E4979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721F-2037-4943-801E-74A9B10A05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697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97722D-6A2B-D2EE-2377-451E848C2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BCA4726-59BE-60DC-4C2C-54616EE50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8622-6447-4AD3-9C63-61788760068F}" type="datetimeFigureOut">
              <a:rPr lang="nb-NO" smtClean="0"/>
              <a:t>22.10.2025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3ADB49-362B-F90B-0066-F9495CF84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3ED9ECB-644A-8729-F237-9E318DBA9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721F-2037-4943-801E-74A9B10A05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2663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5FA296C-9BA1-5113-03B5-8403C9B6E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8622-6447-4AD3-9C63-61788760068F}" type="datetimeFigureOut">
              <a:rPr lang="nb-NO" smtClean="0"/>
              <a:t>22.10.2025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77EEE26-4450-73A9-0FFF-0C9BF7686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A0152B0-5A7F-6447-8720-D866CA15E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721F-2037-4943-801E-74A9B10A05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52350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4A1BD9-E873-AE19-194B-5D8B50BEF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2B5E92-3614-F7DC-AF72-36F877F8E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825D4CE-3784-ABA9-6D89-DD474268E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DFB4270-4765-5086-668C-BC90239FC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8622-6447-4AD3-9C63-61788760068F}" type="datetimeFigureOut">
              <a:rPr lang="nb-NO" smtClean="0"/>
              <a:t>22.10.2025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B2A1E1F-2025-1C48-929F-5F9FC82AE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076C68A-21C5-E82C-A5A5-969E8A6BD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721F-2037-4943-801E-74A9B10A05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8472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5C8F89-0BF9-7AE6-2628-5581E9C35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0CD21AF-EAAD-890D-66EC-F7EA84BAFE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4A78011-876C-B89B-77A6-983FFC8F5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23546E7-9163-D4AD-372B-B43C3829F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8622-6447-4AD3-9C63-61788760068F}" type="datetimeFigureOut">
              <a:rPr lang="nb-NO" smtClean="0"/>
              <a:t>22.10.2025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EA1F30B-3885-568F-BA55-D65D314C4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3C1E1CA-6BEF-5743-1C64-F2C3CE5A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721F-2037-4943-801E-74A9B10A05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0173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2CACB5-9472-C342-0201-0222BE740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A789258-B8D5-0B13-9071-B36DDC32E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6644AD9-9C25-9C0D-1B25-1155E9B60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8622-6447-4AD3-9C63-61788760068F}" type="datetimeFigureOut">
              <a:rPr lang="nb-NO" smtClean="0"/>
              <a:t>22.10.2025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041F247-AA8C-65A3-ADB4-4CBA5474F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90A555C-31B1-0666-913F-E2FD9CE8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721F-2037-4943-801E-74A9B10A05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3673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206EEDB-064A-3E8B-3C58-1A77FFC39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2C6AB06-9BE5-8296-A592-0A93C6E01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70A6EB4-A2F1-A88C-F932-592FFF8AD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8622-6447-4AD3-9C63-61788760068F}" type="datetimeFigureOut">
              <a:rPr lang="nb-NO" smtClean="0"/>
              <a:t>22.10.2025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5B2F520-41E0-89BC-D1C6-01F649A85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7BB600E-2CB1-8101-8A8D-E4D564CB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721F-2037-4943-801E-74A9B10A05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117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87EE06-3146-2917-FBCC-B2A7985E6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0" i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4C3650-40FD-DD46-B745-067D2F9E5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9D97B682-C055-0CF7-F011-DBF0984761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360CEF67-2922-864E-9B57-0BABCA508AE1}" type="datetimeFigureOut">
              <a:rPr lang="nb-NO" smtClean="0"/>
              <a:pPr/>
              <a:t>22.10.2025</a:t>
            </a:fld>
            <a:endParaRPr lang="nb-NO"/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D4E05AAA-B6EB-FA2E-AF95-92F083397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6020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994184F2-E38F-EA19-4BDC-370F18ABB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A30D3576-57C3-BE49-A75D-48DB6A57DFE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252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4F3889-615A-5205-567A-5B98A63C4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F825F33-50CC-F4FF-A33D-034C5291E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5144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2D55C07-FBCF-F669-E541-E2A212D08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5144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CA1D6BA6-E068-6A10-47B3-DD1AAA6C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360CEF67-2922-864E-9B57-0BABCA508AE1}" type="datetimeFigureOut">
              <a:rPr lang="nb-NO" smtClean="0"/>
              <a:pPr/>
              <a:t>22.10.2025</a:t>
            </a:fld>
            <a:endParaRPr lang="nb-NO"/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D222C0D0-3BF8-188E-936E-ADB5138A5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6020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53346CE7-ED8F-B064-D49E-99AE11A15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A30D3576-57C3-BE49-A75D-48DB6A57DFE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22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CD58E6-D025-5BE8-A97B-E8153FDE6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D862EBF-358D-EEE8-CD8C-89C27E90D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17AE95A-FA3C-E8D9-A842-79B12C5E5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7527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588154E-01E3-FB26-57D9-048D63C69A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A0D3A3A-A318-C94A-2D44-AD25FBE1A0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7527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592D6EE-64DA-6CD0-5D9C-D4E9DE45E8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360CEF67-2922-864E-9B57-0BABCA508AE1}" type="datetimeFigureOut">
              <a:rPr lang="nb-NO" smtClean="0"/>
              <a:pPr/>
              <a:t>22.10.2025</a:t>
            </a:fld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1114B097-FF21-2048-9886-8DBFFEF15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6020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506AE7CD-1499-9ACC-5208-FAAF2826D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A30D3576-57C3-BE49-A75D-48DB6A57DFE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5011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4786D2-A56A-63FA-3406-F240E7448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87582111-159A-D881-3810-5F0EE25357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360CEF67-2922-864E-9B57-0BABCA508AE1}" type="datetimeFigureOut">
              <a:rPr lang="nb-NO" smtClean="0"/>
              <a:pPr/>
              <a:t>22.10.2025</a:t>
            </a:fld>
            <a:endParaRPr lang="nb-NO"/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42962FF0-EE6D-C0C2-605B-E01B5C829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6020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2D6C633B-2431-3C64-6976-9E6BE0321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A30D3576-57C3-BE49-A75D-48DB6A57DFE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106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1A557E5A-9E96-5FB6-4FC6-96D8DD39B1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360CEF67-2922-864E-9B57-0BABCA508AE1}" type="datetimeFigureOut">
              <a:rPr lang="nb-NO" smtClean="0"/>
              <a:pPr/>
              <a:t>22.10.2025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19C18B26-2EA3-5F0D-5E0A-DBD378EBE6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6020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2EBF07D8-26F5-E2EA-FF4A-E9800D5C5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A30D3576-57C3-BE49-A75D-48DB6A57DFE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530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8D33A1-EF3D-663E-B86E-398B74CA1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BF757F5-8110-D991-C4D8-C2EC48515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24055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D9BC2CB-3476-D464-4FF6-C9C58D7A7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1705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D9CFD78-BA6E-E24B-D966-A479B1C828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360CEF67-2922-864E-9B57-0BABCA508AE1}" type="datetimeFigureOut">
              <a:rPr lang="nb-NO" smtClean="0"/>
              <a:pPr/>
              <a:t>22.10.2025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AB80FD9-5DF7-272C-CFD8-651910264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6020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45223F35-10B7-9E3D-8270-D5C651C33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A30D3576-57C3-BE49-A75D-48DB6A57DFE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372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4CB48F-3F2F-20CE-53D9-DCCB30D8D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CBA342A-6D02-9AD3-4567-7262203F67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290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A2FF32-E016-1BFF-DE2E-E4749681E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202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D52E306-14E5-A8EB-EFA4-042F4408F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360CEF67-2922-864E-9B57-0BABCA508AE1}" type="datetimeFigureOut">
              <a:rPr lang="nb-NO" smtClean="0"/>
              <a:pPr/>
              <a:t>22.10.2025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BCE7AE9-F929-BD4E-E9AF-BA177BCF4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6020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DE38731C-3AC8-58B9-369A-C5680784E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A30D3576-57C3-BE49-A75D-48DB6A57DFE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800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A42348D-A784-06B4-6BB7-5D9D44DC3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C4D4DA0-4ABB-CE43-19ED-2FEB362F8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2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62D1BB0-6E6B-EACE-69AF-AB9CFDECE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360CEF67-2922-864E-9B57-0BABCA508AE1}" type="datetimeFigureOut">
              <a:rPr lang="nb-NO" smtClean="0"/>
              <a:pPr/>
              <a:t>22.10.2025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92D1D23-EDAF-1ADF-FBB6-A554909D0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6020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6649E52-AFD6-3822-A09E-901E603B6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A30D3576-57C3-BE49-A75D-48DB6A57DFE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8A77F1F2-D017-941B-B5A9-35754217844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740879"/>
            <a:ext cx="12192000" cy="1142999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FA3E3E8B-2822-588F-D876-FCA01F7905B9}"/>
              </a:ext>
            </a:extLst>
          </p:cNvPr>
          <p:cNvSpPr txBox="1"/>
          <p:nvPr userDrawn="1"/>
        </p:nvSpPr>
        <p:spPr>
          <a:xfrm>
            <a:off x="586409" y="6380921"/>
            <a:ext cx="4293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Skape mer effektive virksomheter</a:t>
            </a:r>
          </a:p>
        </p:txBody>
      </p:sp>
      <p:pic>
        <p:nvPicPr>
          <p:cNvPr id="10" name="Bilde 9" descr="Et bilde som inneholder tekst, Font, skjermbilde, Grafikk&#10;&#10;Automatisk generert beskrivelse">
            <a:extLst>
              <a:ext uri="{FF2B5EF4-FFF2-40B4-BE49-F238E27FC236}">
                <a16:creationId xmlns:a16="http://schemas.microsoft.com/office/drawing/2014/main" id="{D901F24F-94F7-6AB8-0307-B20B9896234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125692" y="140634"/>
            <a:ext cx="930697" cy="79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8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8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A42348D-A784-06B4-6BB7-5D9D44DC3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C4D4DA0-4ABB-CE43-19ED-2FEB362F8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2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62D1BB0-6E6B-EACE-69AF-AB9CFDECE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360CEF67-2922-864E-9B57-0BABCA508AE1}" type="datetimeFigureOut">
              <a:rPr lang="nb-NO" smtClean="0"/>
              <a:pPr/>
              <a:t>22.10.2025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92D1D23-EDAF-1ADF-FBB6-A554909D0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6020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6649E52-AFD6-3822-A09E-901E603B6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A30D3576-57C3-BE49-A75D-48DB6A57DFE2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3D41CE18-8D21-0947-9692-965282716493}"/>
              </a:ext>
            </a:extLst>
          </p:cNvPr>
          <p:cNvGrpSpPr/>
          <p:nvPr userDrawn="1"/>
        </p:nvGrpSpPr>
        <p:grpSpPr>
          <a:xfrm>
            <a:off x="-2540" y="6119973"/>
            <a:ext cx="12194539" cy="902334"/>
            <a:chOff x="-2540" y="6119973"/>
            <a:chExt cx="12194539" cy="902334"/>
          </a:xfrm>
        </p:grpSpPr>
        <p:sp>
          <p:nvSpPr>
            <p:cNvPr id="11" name="Frihåndsform: figur 10">
              <a:extLst>
                <a:ext uri="{FF2B5EF4-FFF2-40B4-BE49-F238E27FC236}">
                  <a16:creationId xmlns:a16="http://schemas.microsoft.com/office/drawing/2014/main" id="{3ABD8CF5-694C-56D1-A8C4-036CE99D841C}"/>
                </a:ext>
              </a:extLst>
            </p:cNvPr>
            <p:cNvSpPr/>
            <p:nvPr/>
          </p:nvSpPr>
          <p:spPr>
            <a:xfrm>
              <a:off x="-2540" y="6239988"/>
              <a:ext cx="12194539" cy="636904"/>
            </a:xfrm>
            <a:custGeom>
              <a:avLst/>
              <a:gdLst>
                <a:gd name="connsiteX0" fmla="*/ 0 w 12192000"/>
                <a:gd name="connsiteY0" fmla="*/ 0 h 636904"/>
                <a:gd name="connsiteX1" fmla="*/ 12192000 w 12192000"/>
                <a:gd name="connsiteY1" fmla="*/ 0 h 636904"/>
                <a:gd name="connsiteX2" fmla="*/ 12192000 w 12192000"/>
                <a:gd name="connsiteY2" fmla="*/ 636904 h 636904"/>
                <a:gd name="connsiteX3" fmla="*/ 0 w 12192000"/>
                <a:gd name="connsiteY3" fmla="*/ 636904 h 636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36904">
                  <a:moveTo>
                    <a:pt x="0" y="0"/>
                  </a:moveTo>
                  <a:lnTo>
                    <a:pt x="12192000" y="0"/>
                  </a:lnTo>
                  <a:lnTo>
                    <a:pt x="12192000" y="636904"/>
                  </a:lnTo>
                  <a:lnTo>
                    <a:pt x="0" y="636904"/>
                  </a:lnTo>
                  <a:close/>
                </a:path>
              </a:pathLst>
            </a:custGeom>
            <a:solidFill>
              <a:srgbClr val="20174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12" name="Grafikk 6">
              <a:extLst>
                <a:ext uri="{FF2B5EF4-FFF2-40B4-BE49-F238E27FC236}">
                  <a16:creationId xmlns:a16="http://schemas.microsoft.com/office/drawing/2014/main" id="{89EE2825-2BE2-3ADA-E8F5-5B7DE1BFF233}"/>
                </a:ext>
              </a:extLst>
            </p:cNvPr>
            <p:cNvGrpSpPr/>
            <p:nvPr/>
          </p:nvGrpSpPr>
          <p:grpSpPr>
            <a:xfrm>
              <a:off x="10731193" y="6419058"/>
              <a:ext cx="1160387" cy="266064"/>
              <a:chOff x="10728959" y="6419058"/>
              <a:chExt cx="1160145" cy="266064"/>
            </a:xfrm>
          </p:grpSpPr>
          <p:sp>
            <p:nvSpPr>
              <p:cNvPr id="13" name="Frihåndsform: figur 12">
                <a:extLst>
                  <a:ext uri="{FF2B5EF4-FFF2-40B4-BE49-F238E27FC236}">
                    <a16:creationId xmlns:a16="http://schemas.microsoft.com/office/drawing/2014/main" id="{15C6C8D7-CD4D-FD1A-38C9-4F88D7365691}"/>
                  </a:ext>
                </a:extLst>
              </p:cNvPr>
              <p:cNvSpPr/>
              <p:nvPr/>
            </p:nvSpPr>
            <p:spPr>
              <a:xfrm>
                <a:off x="10728959" y="6620988"/>
                <a:ext cx="62230" cy="61594"/>
              </a:xfrm>
              <a:custGeom>
                <a:avLst/>
                <a:gdLst>
                  <a:gd name="connsiteX0" fmla="*/ 57785 w 62230"/>
                  <a:gd name="connsiteY0" fmla="*/ 635 h 61594"/>
                  <a:gd name="connsiteX1" fmla="*/ 57785 w 62230"/>
                  <a:gd name="connsiteY1" fmla="*/ 8255 h 61594"/>
                  <a:gd name="connsiteX2" fmla="*/ 16510 w 62230"/>
                  <a:gd name="connsiteY2" fmla="*/ 8255 h 61594"/>
                  <a:gd name="connsiteX3" fmla="*/ 10795 w 62230"/>
                  <a:gd name="connsiteY3" fmla="*/ 10160 h 61594"/>
                  <a:gd name="connsiteX4" fmla="*/ 8890 w 62230"/>
                  <a:gd name="connsiteY4" fmla="*/ 15240 h 61594"/>
                  <a:gd name="connsiteX5" fmla="*/ 8890 w 62230"/>
                  <a:gd name="connsiteY5" fmla="*/ 18415 h 61594"/>
                  <a:gd name="connsiteX6" fmla="*/ 10795 w 62230"/>
                  <a:gd name="connsiteY6" fmla="*/ 23495 h 61594"/>
                  <a:gd name="connsiteX7" fmla="*/ 16510 w 62230"/>
                  <a:gd name="connsiteY7" fmla="*/ 25400 h 61594"/>
                  <a:gd name="connsiteX8" fmla="*/ 47625 w 62230"/>
                  <a:gd name="connsiteY8" fmla="*/ 25400 h 61594"/>
                  <a:gd name="connsiteX9" fmla="*/ 57785 w 62230"/>
                  <a:gd name="connsiteY9" fmla="*/ 29210 h 61594"/>
                  <a:gd name="connsiteX10" fmla="*/ 62230 w 62230"/>
                  <a:gd name="connsiteY10" fmla="*/ 39370 h 61594"/>
                  <a:gd name="connsiteX11" fmla="*/ 62230 w 62230"/>
                  <a:gd name="connsiteY11" fmla="*/ 47625 h 61594"/>
                  <a:gd name="connsiteX12" fmla="*/ 57785 w 62230"/>
                  <a:gd name="connsiteY12" fmla="*/ 57785 h 61594"/>
                  <a:gd name="connsiteX13" fmla="*/ 47625 w 62230"/>
                  <a:gd name="connsiteY13" fmla="*/ 61595 h 61594"/>
                  <a:gd name="connsiteX14" fmla="*/ 2540 w 62230"/>
                  <a:gd name="connsiteY14" fmla="*/ 61595 h 61594"/>
                  <a:gd name="connsiteX15" fmla="*/ 2540 w 62230"/>
                  <a:gd name="connsiteY15" fmla="*/ 53975 h 61594"/>
                  <a:gd name="connsiteX16" fmla="*/ 45720 w 62230"/>
                  <a:gd name="connsiteY16" fmla="*/ 53975 h 61594"/>
                  <a:gd name="connsiteX17" fmla="*/ 51435 w 62230"/>
                  <a:gd name="connsiteY17" fmla="*/ 52070 h 61594"/>
                  <a:gd name="connsiteX18" fmla="*/ 53340 w 62230"/>
                  <a:gd name="connsiteY18" fmla="*/ 46990 h 61594"/>
                  <a:gd name="connsiteX19" fmla="*/ 53340 w 62230"/>
                  <a:gd name="connsiteY19" fmla="*/ 41275 h 61594"/>
                  <a:gd name="connsiteX20" fmla="*/ 51435 w 62230"/>
                  <a:gd name="connsiteY20" fmla="*/ 36195 h 61594"/>
                  <a:gd name="connsiteX21" fmla="*/ 45720 w 62230"/>
                  <a:gd name="connsiteY21" fmla="*/ 34290 h 61594"/>
                  <a:gd name="connsiteX22" fmla="*/ 14605 w 62230"/>
                  <a:gd name="connsiteY22" fmla="*/ 34290 h 61594"/>
                  <a:gd name="connsiteX23" fmla="*/ 4445 w 62230"/>
                  <a:gd name="connsiteY23" fmla="*/ 30480 h 61594"/>
                  <a:gd name="connsiteX24" fmla="*/ 0 w 62230"/>
                  <a:gd name="connsiteY24" fmla="*/ 20320 h 61594"/>
                  <a:gd name="connsiteX25" fmla="*/ 0 w 62230"/>
                  <a:gd name="connsiteY25" fmla="*/ 13970 h 61594"/>
                  <a:gd name="connsiteX26" fmla="*/ 4445 w 62230"/>
                  <a:gd name="connsiteY26" fmla="*/ 3810 h 61594"/>
                  <a:gd name="connsiteX27" fmla="*/ 14605 w 62230"/>
                  <a:gd name="connsiteY27" fmla="*/ 0 h 61594"/>
                  <a:gd name="connsiteX28" fmla="*/ 57785 w 62230"/>
                  <a:gd name="connsiteY28" fmla="*/ 0 h 6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2230" h="61594">
                    <a:moveTo>
                      <a:pt x="57785" y="635"/>
                    </a:moveTo>
                    <a:lnTo>
                      <a:pt x="57785" y="8255"/>
                    </a:lnTo>
                    <a:lnTo>
                      <a:pt x="16510" y="8255"/>
                    </a:lnTo>
                    <a:cubicBezTo>
                      <a:pt x="14605" y="8255"/>
                      <a:pt x="12700" y="8890"/>
                      <a:pt x="10795" y="10160"/>
                    </a:cubicBezTo>
                    <a:cubicBezTo>
                      <a:pt x="9525" y="11430"/>
                      <a:pt x="8890" y="13335"/>
                      <a:pt x="8890" y="15240"/>
                    </a:cubicBezTo>
                    <a:lnTo>
                      <a:pt x="8890" y="18415"/>
                    </a:lnTo>
                    <a:cubicBezTo>
                      <a:pt x="8890" y="20320"/>
                      <a:pt x="9525" y="22225"/>
                      <a:pt x="10795" y="23495"/>
                    </a:cubicBezTo>
                    <a:cubicBezTo>
                      <a:pt x="12065" y="24765"/>
                      <a:pt x="13970" y="25400"/>
                      <a:pt x="16510" y="25400"/>
                    </a:cubicBezTo>
                    <a:lnTo>
                      <a:pt x="47625" y="25400"/>
                    </a:lnTo>
                    <a:cubicBezTo>
                      <a:pt x="51435" y="25400"/>
                      <a:pt x="54610" y="26670"/>
                      <a:pt x="57785" y="29210"/>
                    </a:cubicBezTo>
                    <a:cubicBezTo>
                      <a:pt x="60325" y="31750"/>
                      <a:pt x="62230" y="35560"/>
                      <a:pt x="62230" y="39370"/>
                    </a:cubicBezTo>
                    <a:lnTo>
                      <a:pt x="62230" y="47625"/>
                    </a:lnTo>
                    <a:cubicBezTo>
                      <a:pt x="62230" y="51435"/>
                      <a:pt x="60960" y="54610"/>
                      <a:pt x="57785" y="57785"/>
                    </a:cubicBezTo>
                    <a:cubicBezTo>
                      <a:pt x="55245" y="60325"/>
                      <a:pt x="51435" y="61595"/>
                      <a:pt x="47625" y="61595"/>
                    </a:cubicBezTo>
                    <a:lnTo>
                      <a:pt x="2540" y="61595"/>
                    </a:lnTo>
                    <a:lnTo>
                      <a:pt x="2540" y="53975"/>
                    </a:lnTo>
                    <a:lnTo>
                      <a:pt x="45720" y="53975"/>
                    </a:lnTo>
                    <a:cubicBezTo>
                      <a:pt x="47625" y="53975"/>
                      <a:pt x="49530" y="53340"/>
                      <a:pt x="51435" y="52070"/>
                    </a:cubicBezTo>
                    <a:cubicBezTo>
                      <a:pt x="52705" y="50800"/>
                      <a:pt x="53340" y="48895"/>
                      <a:pt x="53340" y="46990"/>
                    </a:cubicBezTo>
                    <a:lnTo>
                      <a:pt x="53340" y="41275"/>
                    </a:lnTo>
                    <a:cubicBezTo>
                      <a:pt x="53340" y="39370"/>
                      <a:pt x="52705" y="37465"/>
                      <a:pt x="51435" y="36195"/>
                    </a:cubicBezTo>
                    <a:cubicBezTo>
                      <a:pt x="50165" y="34925"/>
                      <a:pt x="48260" y="34290"/>
                      <a:pt x="45720" y="34290"/>
                    </a:cubicBezTo>
                    <a:lnTo>
                      <a:pt x="14605" y="34290"/>
                    </a:lnTo>
                    <a:cubicBezTo>
                      <a:pt x="10795" y="34290"/>
                      <a:pt x="7620" y="33020"/>
                      <a:pt x="4445" y="30480"/>
                    </a:cubicBezTo>
                    <a:cubicBezTo>
                      <a:pt x="1905" y="27940"/>
                      <a:pt x="0" y="24130"/>
                      <a:pt x="0" y="20320"/>
                    </a:cubicBezTo>
                    <a:lnTo>
                      <a:pt x="0" y="13970"/>
                    </a:lnTo>
                    <a:cubicBezTo>
                      <a:pt x="0" y="10160"/>
                      <a:pt x="1270" y="6985"/>
                      <a:pt x="4445" y="3810"/>
                    </a:cubicBezTo>
                    <a:cubicBezTo>
                      <a:pt x="6985" y="1270"/>
                      <a:pt x="10795" y="0"/>
                      <a:pt x="14605" y="0"/>
                    </a:cubicBezTo>
                    <a:lnTo>
                      <a:pt x="577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4" name="Frihåndsform: figur 13">
                <a:extLst>
                  <a:ext uri="{FF2B5EF4-FFF2-40B4-BE49-F238E27FC236}">
                    <a16:creationId xmlns:a16="http://schemas.microsoft.com/office/drawing/2014/main" id="{B04DC8D5-6B32-3308-2556-51F4343DDC7A}"/>
                  </a:ext>
                </a:extLst>
              </p:cNvPr>
              <p:cNvSpPr/>
              <p:nvPr/>
            </p:nvSpPr>
            <p:spPr>
              <a:xfrm>
                <a:off x="10870565" y="6621623"/>
                <a:ext cx="67309" cy="63499"/>
              </a:xfrm>
              <a:custGeom>
                <a:avLst/>
                <a:gdLst>
                  <a:gd name="connsiteX0" fmla="*/ 12065 w 67309"/>
                  <a:gd name="connsiteY0" fmla="*/ 10160 h 63499"/>
                  <a:gd name="connsiteX1" fmla="*/ 10160 w 67309"/>
                  <a:gd name="connsiteY1" fmla="*/ 15875 h 63499"/>
                  <a:gd name="connsiteX2" fmla="*/ 10160 w 67309"/>
                  <a:gd name="connsiteY2" fmla="*/ 47625 h 63499"/>
                  <a:gd name="connsiteX3" fmla="*/ 12065 w 67309"/>
                  <a:gd name="connsiteY3" fmla="*/ 52705 h 63499"/>
                  <a:gd name="connsiteX4" fmla="*/ 17145 w 67309"/>
                  <a:gd name="connsiteY4" fmla="*/ 54610 h 63499"/>
                  <a:gd name="connsiteX5" fmla="*/ 50800 w 67309"/>
                  <a:gd name="connsiteY5" fmla="*/ 54610 h 63499"/>
                  <a:gd name="connsiteX6" fmla="*/ 55880 w 67309"/>
                  <a:gd name="connsiteY6" fmla="*/ 52705 h 63499"/>
                  <a:gd name="connsiteX7" fmla="*/ 57785 w 67309"/>
                  <a:gd name="connsiteY7" fmla="*/ 47625 h 63499"/>
                  <a:gd name="connsiteX8" fmla="*/ 57785 w 67309"/>
                  <a:gd name="connsiteY8" fmla="*/ 15875 h 63499"/>
                  <a:gd name="connsiteX9" fmla="*/ 55880 w 67309"/>
                  <a:gd name="connsiteY9" fmla="*/ 10795 h 63499"/>
                  <a:gd name="connsiteX10" fmla="*/ 50800 w 67309"/>
                  <a:gd name="connsiteY10" fmla="*/ 8890 h 63499"/>
                  <a:gd name="connsiteX11" fmla="*/ 17145 w 67309"/>
                  <a:gd name="connsiteY11" fmla="*/ 8890 h 63499"/>
                  <a:gd name="connsiteX12" fmla="*/ 12065 w 67309"/>
                  <a:gd name="connsiteY12" fmla="*/ 10795 h 63499"/>
                  <a:gd name="connsiteX13" fmla="*/ 52705 w 67309"/>
                  <a:gd name="connsiteY13" fmla="*/ 0 h 63499"/>
                  <a:gd name="connsiteX14" fmla="*/ 62865 w 67309"/>
                  <a:gd name="connsiteY14" fmla="*/ 4445 h 63499"/>
                  <a:gd name="connsiteX15" fmla="*/ 67310 w 67309"/>
                  <a:gd name="connsiteY15" fmla="*/ 14605 h 63499"/>
                  <a:gd name="connsiteX16" fmla="*/ 67310 w 67309"/>
                  <a:gd name="connsiteY16" fmla="*/ 48895 h 63499"/>
                  <a:gd name="connsiteX17" fmla="*/ 62865 w 67309"/>
                  <a:gd name="connsiteY17" fmla="*/ 59055 h 63499"/>
                  <a:gd name="connsiteX18" fmla="*/ 52705 w 67309"/>
                  <a:gd name="connsiteY18" fmla="*/ 63500 h 63499"/>
                  <a:gd name="connsiteX19" fmla="*/ 14605 w 67309"/>
                  <a:gd name="connsiteY19" fmla="*/ 63500 h 63499"/>
                  <a:gd name="connsiteX20" fmla="*/ 4445 w 67309"/>
                  <a:gd name="connsiteY20" fmla="*/ 59055 h 63499"/>
                  <a:gd name="connsiteX21" fmla="*/ 0 w 67309"/>
                  <a:gd name="connsiteY21" fmla="*/ 48895 h 63499"/>
                  <a:gd name="connsiteX22" fmla="*/ 0 w 67309"/>
                  <a:gd name="connsiteY22" fmla="*/ 14605 h 63499"/>
                  <a:gd name="connsiteX23" fmla="*/ 4445 w 67309"/>
                  <a:gd name="connsiteY23" fmla="*/ 4445 h 63499"/>
                  <a:gd name="connsiteX24" fmla="*/ 14605 w 67309"/>
                  <a:gd name="connsiteY24" fmla="*/ 0 h 63499"/>
                  <a:gd name="connsiteX25" fmla="*/ 52705 w 67309"/>
                  <a:gd name="connsiteY25" fmla="*/ 0 h 63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7309" h="63499">
                    <a:moveTo>
                      <a:pt x="12065" y="10160"/>
                    </a:moveTo>
                    <a:cubicBezTo>
                      <a:pt x="10795" y="11430"/>
                      <a:pt x="10160" y="13335"/>
                      <a:pt x="10160" y="15875"/>
                    </a:cubicBezTo>
                    <a:lnTo>
                      <a:pt x="10160" y="47625"/>
                    </a:lnTo>
                    <a:cubicBezTo>
                      <a:pt x="10160" y="49530"/>
                      <a:pt x="10795" y="51435"/>
                      <a:pt x="12065" y="52705"/>
                    </a:cubicBezTo>
                    <a:cubicBezTo>
                      <a:pt x="13335" y="53975"/>
                      <a:pt x="15240" y="54610"/>
                      <a:pt x="17145" y="54610"/>
                    </a:cubicBezTo>
                    <a:lnTo>
                      <a:pt x="50800" y="54610"/>
                    </a:lnTo>
                    <a:cubicBezTo>
                      <a:pt x="52705" y="54610"/>
                      <a:pt x="54610" y="53975"/>
                      <a:pt x="55880" y="52705"/>
                    </a:cubicBezTo>
                    <a:cubicBezTo>
                      <a:pt x="57150" y="51435"/>
                      <a:pt x="57785" y="49530"/>
                      <a:pt x="57785" y="47625"/>
                    </a:cubicBezTo>
                    <a:lnTo>
                      <a:pt x="57785" y="15875"/>
                    </a:lnTo>
                    <a:cubicBezTo>
                      <a:pt x="57785" y="13970"/>
                      <a:pt x="57150" y="12065"/>
                      <a:pt x="55880" y="10795"/>
                    </a:cubicBezTo>
                    <a:cubicBezTo>
                      <a:pt x="54610" y="9525"/>
                      <a:pt x="52705" y="8890"/>
                      <a:pt x="50800" y="8890"/>
                    </a:cubicBezTo>
                    <a:lnTo>
                      <a:pt x="17145" y="8890"/>
                    </a:lnTo>
                    <a:cubicBezTo>
                      <a:pt x="15240" y="8890"/>
                      <a:pt x="13335" y="9525"/>
                      <a:pt x="12065" y="10795"/>
                    </a:cubicBezTo>
                    <a:moveTo>
                      <a:pt x="52705" y="0"/>
                    </a:moveTo>
                    <a:cubicBezTo>
                      <a:pt x="56515" y="0"/>
                      <a:pt x="59690" y="1270"/>
                      <a:pt x="62865" y="4445"/>
                    </a:cubicBezTo>
                    <a:cubicBezTo>
                      <a:pt x="65405" y="6985"/>
                      <a:pt x="67310" y="10795"/>
                      <a:pt x="67310" y="14605"/>
                    </a:cubicBezTo>
                    <a:lnTo>
                      <a:pt x="67310" y="48895"/>
                    </a:lnTo>
                    <a:cubicBezTo>
                      <a:pt x="67310" y="52705"/>
                      <a:pt x="66040" y="55880"/>
                      <a:pt x="62865" y="59055"/>
                    </a:cubicBezTo>
                    <a:cubicBezTo>
                      <a:pt x="60325" y="61595"/>
                      <a:pt x="56515" y="63500"/>
                      <a:pt x="52705" y="63500"/>
                    </a:cubicBezTo>
                    <a:lnTo>
                      <a:pt x="14605" y="63500"/>
                    </a:lnTo>
                    <a:cubicBezTo>
                      <a:pt x="10795" y="63500"/>
                      <a:pt x="7620" y="62230"/>
                      <a:pt x="4445" y="59055"/>
                    </a:cubicBezTo>
                    <a:cubicBezTo>
                      <a:pt x="1905" y="56515"/>
                      <a:pt x="0" y="52705"/>
                      <a:pt x="0" y="48895"/>
                    </a:cubicBezTo>
                    <a:lnTo>
                      <a:pt x="0" y="14605"/>
                    </a:lnTo>
                    <a:cubicBezTo>
                      <a:pt x="0" y="10795"/>
                      <a:pt x="1270" y="7620"/>
                      <a:pt x="4445" y="4445"/>
                    </a:cubicBezTo>
                    <a:cubicBezTo>
                      <a:pt x="6985" y="1905"/>
                      <a:pt x="10795" y="0"/>
                      <a:pt x="14605" y="0"/>
                    </a:cubicBezTo>
                    <a:lnTo>
                      <a:pt x="527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5" name="Frihåndsform: figur 14">
                <a:extLst>
                  <a:ext uri="{FF2B5EF4-FFF2-40B4-BE49-F238E27FC236}">
                    <a16:creationId xmlns:a16="http://schemas.microsoft.com/office/drawing/2014/main" id="{8CCE1688-DFE7-3FDD-EEAC-1B32010762DD}"/>
                  </a:ext>
                </a:extLst>
              </p:cNvPr>
              <p:cNvSpPr/>
              <p:nvPr/>
            </p:nvSpPr>
            <p:spPr>
              <a:xfrm>
                <a:off x="11017884" y="6621623"/>
                <a:ext cx="59690" cy="62865"/>
              </a:xfrm>
              <a:custGeom>
                <a:avLst/>
                <a:gdLst>
                  <a:gd name="connsiteX0" fmla="*/ 14605 w 59690"/>
                  <a:gd name="connsiteY0" fmla="*/ 62865 h 62865"/>
                  <a:gd name="connsiteX1" fmla="*/ 4445 w 59690"/>
                  <a:gd name="connsiteY1" fmla="*/ 58420 h 62865"/>
                  <a:gd name="connsiteX2" fmla="*/ 0 w 59690"/>
                  <a:gd name="connsiteY2" fmla="*/ 48260 h 62865"/>
                  <a:gd name="connsiteX3" fmla="*/ 0 w 59690"/>
                  <a:gd name="connsiteY3" fmla="*/ 0 h 62865"/>
                  <a:gd name="connsiteX4" fmla="*/ 8890 w 59690"/>
                  <a:gd name="connsiteY4" fmla="*/ 0 h 62865"/>
                  <a:gd name="connsiteX5" fmla="*/ 8890 w 59690"/>
                  <a:gd name="connsiteY5" fmla="*/ 47625 h 62865"/>
                  <a:gd name="connsiteX6" fmla="*/ 10795 w 59690"/>
                  <a:gd name="connsiteY6" fmla="*/ 52705 h 62865"/>
                  <a:gd name="connsiteX7" fmla="*/ 15875 w 59690"/>
                  <a:gd name="connsiteY7" fmla="*/ 54610 h 62865"/>
                  <a:gd name="connsiteX8" fmla="*/ 59690 w 59690"/>
                  <a:gd name="connsiteY8" fmla="*/ 54610 h 62865"/>
                  <a:gd name="connsiteX9" fmla="*/ 59690 w 59690"/>
                  <a:gd name="connsiteY9" fmla="*/ 62230 h 62865"/>
                  <a:gd name="connsiteX10" fmla="*/ 13970 w 59690"/>
                  <a:gd name="connsiteY10" fmla="*/ 62230 h 6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690" h="62865">
                    <a:moveTo>
                      <a:pt x="14605" y="62865"/>
                    </a:moveTo>
                    <a:cubicBezTo>
                      <a:pt x="10795" y="62865"/>
                      <a:pt x="7620" y="61595"/>
                      <a:pt x="4445" y="58420"/>
                    </a:cubicBezTo>
                    <a:cubicBezTo>
                      <a:pt x="1905" y="55880"/>
                      <a:pt x="0" y="52070"/>
                      <a:pt x="0" y="48260"/>
                    </a:cubicBezTo>
                    <a:lnTo>
                      <a:pt x="0" y="0"/>
                    </a:lnTo>
                    <a:lnTo>
                      <a:pt x="8890" y="0"/>
                    </a:lnTo>
                    <a:lnTo>
                      <a:pt x="8890" y="47625"/>
                    </a:lnTo>
                    <a:cubicBezTo>
                      <a:pt x="8890" y="49530"/>
                      <a:pt x="9525" y="51435"/>
                      <a:pt x="10795" y="52705"/>
                    </a:cubicBezTo>
                    <a:cubicBezTo>
                      <a:pt x="12065" y="53975"/>
                      <a:pt x="13970" y="54610"/>
                      <a:pt x="15875" y="54610"/>
                    </a:cubicBezTo>
                    <a:lnTo>
                      <a:pt x="59690" y="54610"/>
                    </a:lnTo>
                    <a:lnTo>
                      <a:pt x="59690" y="62230"/>
                    </a:lnTo>
                    <a:lnTo>
                      <a:pt x="13970" y="6223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6" name="Frihåndsform: figur 15">
                <a:extLst>
                  <a:ext uri="{FF2B5EF4-FFF2-40B4-BE49-F238E27FC236}">
                    <a16:creationId xmlns:a16="http://schemas.microsoft.com/office/drawing/2014/main" id="{9FD6C15B-7580-B338-B839-838D16EC57F5}"/>
                  </a:ext>
                </a:extLst>
              </p:cNvPr>
              <p:cNvSpPr/>
              <p:nvPr/>
            </p:nvSpPr>
            <p:spPr>
              <a:xfrm>
                <a:off x="11156950" y="6621623"/>
                <a:ext cx="65405" cy="62865"/>
              </a:xfrm>
              <a:custGeom>
                <a:avLst/>
                <a:gdLst>
                  <a:gd name="connsiteX0" fmla="*/ 10160 w 65405"/>
                  <a:gd name="connsiteY0" fmla="*/ 0 h 62865"/>
                  <a:gd name="connsiteX1" fmla="*/ 10160 w 65405"/>
                  <a:gd name="connsiteY1" fmla="*/ 47625 h 62865"/>
                  <a:gd name="connsiteX2" fmla="*/ 12065 w 65405"/>
                  <a:gd name="connsiteY2" fmla="*/ 52705 h 62865"/>
                  <a:gd name="connsiteX3" fmla="*/ 17145 w 65405"/>
                  <a:gd name="connsiteY3" fmla="*/ 54610 h 62865"/>
                  <a:gd name="connsiteX4" fmla="*/ 49530 w 65405"/>
                  <a:gd name="connsiteY4" fmla="*/ 54610 h 62865"/>
                  <a:gd name="connsiteX5" fmla="*/ 54610 w 65405"/>
                  <a:gd name="connsiteY5" fmla="*/ 52705 h 62865"/>
                  <a:gd name="connsiteX6" fmla="*/ 56515 w 65405"/>
                  <a:gd name="connsiteY6" fmla="*/ 47625 h 62865"/>
                  <a:gd name="connsiteX7" fmla="*/ 56515 w 65405"/>
                  <a:gd name="connsiteY7" fmla="*/ 0 h 62865"/>
                  <a:gd name="connsiteX8" fmla="*/ 65405 w 65405"/>
                  <a:gd name="connsiteY8" fmla="*/ 0 h 62865"/>
                  <a:gd name="connsiteX9" fmla="*/ 65405 w 65405"/>
                  <a:gd name="connsiteY9" fmla="*/ 48260 h 62865"/>
                  <a:gd name="connsiteX10" fmla="*/ 60960 w 65405"/>
                  <a:gd name="connsiteY10" fmla="*/ 58420 h 62865"/>
                  <a:gd name="connsiteX11" fmla="*/ 50800 w 65405"/>
                  <a:gd name="connsiteY11" fmla="*/ 62865 h 62865"/>
                  <a:gd name="connsiteX12" fmla="*/ 14605 w 65405"/>
                  <a:gd name="connsiteY12" fmla="*/ 62865 h 62865"/>
                  <a:gd name="connsiteX13" fmla="*/ 4445 w 65405"/>
                  <a:gd name="connsiteY13" fmla="*/ 58420 h 62865"/>
                  <a:gd name="connsiteX14" fmla="*/ 0 w 65405"/>
                  <a:gd name="connsiteY14" fmla="*/ 48260 h 62865"/>
                  <a:gd name="connsiteX15" fmla="*/ 0 w 65405"/>
                  <a:gd name="connsiteY15" fmla="*/ 0 h 62865"/>
                  <a:gd name="connsiteX16" fmla="*/ 8890 w 65405"/>
                  <a:gd name="connsiteY16" fmla="*/ 0 h 6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405" h="62865">
                    <a:moveTo>
                      <a:pt x="10160" y="0"/>
                    </a:moveTo>
                    <a:lnTo>
                      <a:pt x="10160" y="47625"/>
                    </a:lnTo>
                    <a:cubicBezTo>
                      <a:pt x="10160" y="49530"/>
                      <a:pt x="10795" y="51435"/>
                      <a:pt x="12065" y="52705"/>
                    </a:cubicBezTo>
                    <a:cubicBezTo>
                      <a:pt x="13335" y="53975"/>
                      <a:pt x="15240" y="54610"/>
                      <a:pt x="17145" y="54610"/>
                    </a:cubicBezTo>
                    <a:lnTo>
                      <a:pt x="49530" y="54610"/>
                    </a:lnTo>
                    <a:cubicBezTo>
                      <a:pt x="51435" y="54610"/>
                      <a:pt x="53340" y="53975"/>
                      <a:pt x="54610" y="52705"/>
                    </a:cubicBezTo>
                    <a:cubicBezTo>
                      <a:pt x="55880" y="51435"/>
                      <a:pt x="56515" y="49530"/>
                      <a:pt x="56515" y="47625"/>
                    </a:cubicBezTo>
                    <a:lnTo>
                      <a:pt x="56515" y="0"/>
                    </a:lnTo>
                    <a:lnTo>
                      <a:pt x="65405" y="0"/>
                    </a:lnTo>
                    <a:lnTo>
                      <a:pt x="65405" y="48260"/>
                    </a:lnTo>
                    <a:cubicBezTo>
                      <a:pt x="65405" y="52070"/>
                      <a:pt x="64135" y="55245"/>
                      <a:pt x="60960" y="58420"/>
                    </a:cubicBezTo>
                    <a:cubicBezTo>
                      <a:pt x="58420" y="60960"/>
                      <a:pt x="54610" y="62865"/>
                      <a:pt x="50800" y="62865"/>
                    </a:cubicBezTo>
                    <a:lnTo>
                      <a:pt x="14605" y="62865"/>
                    </a:lnTo>
                    <a:cubicBezTo>
                      <a:pt x="10795" y="62865"/>
                      <a:pt x="7620" y="61595"/>
                      <a:pt x="4445" y="58420"/>
                    </a:cubicBezTo>
                    <a:cubicBezTo>
                      <a:pt x="1905" y="55880"/>
                      <a:pt x="0" y="52070"/>
                      <a:pt x="0" y="48260"/>
                    </a:cubicBezTo>
                    <a:lnTo>
                      <a:pt x="0" y="0"/>
                    </a:lnTo>
                    <a:lnTo>
                      <a:pt x="8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7" name="Frihåndsform: figur 16">
                <a:extLst>
                  <a:ext uri="{FF2B5EF4-FFF2-40B4-BE49-F238E27FC236}">
                    <a16:creationId xmlns:a16="http://schemas.microsoft.com/office/drawing/2014/main" id="{722A4F51-B259-EFEE-43E4-35F07FA0BAEB}"/>
                  </a:ext>
                </a:extLst>
              </p:cNvPr>
              <p:cNvSpPr/>
              <p:nvPr/>
            </p:nvSpPr>
            <p:spPr>
              <a:xfrm>
                <a:off x="11303634" y="6621623"/>
                <a:ext cx="59690" cy="62865"/>
              </a:xfrm>
              <a:custGeom>
                <a:avLst/>
                <a:gdLst>
                  <a:gd name="connsiteX0" fmla="*/ 0 w 59690"/>
                  <a:gd name="connsiteY0" fmla="*/ 0 h 62865"/>
                  <a:gd name="connsiteX1" fmla="*/ 0 w 59690"/>
                  <a:gd name="connsiteY1" fmla="*/ 7620 h 62865"/>
                  <a:gd name="connsiteX2" fmla="*/ 25400 w 59690"/>
                  <a:gd name="connsiteY2" fmla="*/ 7620 h 62865"/>
                  <a:gd name="connsiteX3" fmla="*/ 25400 w 59690"/>
                  <a:gd name="connsiteY3" fmla="*/ 62865 h 62865"/>
                  <a:gd name="connsiteX4" fmla="*/ 33655 w 59690"/>
                  <a:gd name="connsiteY4" fmla="*/ 62865 h 62865"/>
                  <a:gd name="connsiteX5" fmla="*/ 33655 w 59690"/>
                  <a:gd name="connsiteY5" fmla="*/ 7620 h 62865"/>
                  <a:gd name="connsiteX6" fmla="*/ 59690 w 59690"/>
                  <a:gd name="connsiteY6" fmla="*/ 7620 h 62865"/>
                  <a:gd name="connsiteX7" fmla="*/ 59690 w 59690"/>
                  <a:gd name="connsiteY7" fmla="*/ 0 h 62865"/>
                  <a:gd name="connsiteX8" fmla="*/ 0 w 59690"/>
                  <a:gd name="connsiteY8" fmla="*/ 0 h 6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690" h="62865">
                    <a:moveTo>
                      <a:pt x="0" y="0"/>
                    </a:moveTo>
                    <a:lnTo>
                      <a:pt x="0" y="7620"/>
                    </a:lnTo>
                    <a:lnTo>
                      <a:pt x="25400" y="7620"/>
                    </a:lnTo>
                    <a:lnTo>
                      <a:pt x="25400" y="62865"/>
                    </a:lnTo>
                    <a:lnTo>
                      <a:pt x="33655" y="62865"/>
                    </a:lnTo>
                    <a:lnTo>
                      <a:pt x="33655" y="7620"/>
                    </a:lnTo>
                    <a:lnTo>
                      <a:pt x="59690" y="7620"/>
                    </a:lnTo>
                    <a:lnTo>
                      <a:pt x="5969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8" name="Frihåndsform: figur 17">
                <a:extLst>
                  <a:ext uri="{FF2B5EF4-FFF2-40B4-BE49-F238E27FC236}">
                    <a16:creationId xmlns:a16="http://schemas.microsoft.com/office/drawing/2014/main" id="{D87D9979-BF31-36BA-818B-3B7266C23596}"/>
                  </a:ext>
                </a:extLst>
              </p:cNvPr>
              <p:cNvSpPr/>
              <p:nvPr/>
            </p:nvSpPr>
            <p:spPr>
              <a:xfrm>
                <a:off x="11444605" y="6621623"/>
                <a:ext cx="8890" cy="62864"/>
              </a:xfrm>
              <a:custGeom>
                <a:avLst/>
                <a:gdLst>
                  <a:gd name="connsiteX0" fmla="*/ 0 w 8890"/>
                  <a:gd name="connsiteY0" fmla="*/ 0 h 62864"/>
                  <a:gd name="connsiteX1" fmla="*/ 8890 w 8890"/>
                  <a:gd name="connsiteY1" fmla="*/ 0 h 62864"/>
                  <a:gd name="connsiteX2" fmla="*/ 8890 w 8890"/>
                  <a:gd name="connsiteY2" fmla="*/ 62865 h 62864"/>
                  <a:gd name="connsiteX3" fmla="*/ 0 w 8890"/>
                  <a:gd name="connsiteY3" fmla="*/ 62865 h 6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90" h="62864">
                    <a:moveTo>
                      <a:pt x="0" y="0"/>
                    </a:moveTo>
                    <a:lnTo>
                      <a:pt x="8890" y="0"/>
                    </a:lnTo>
                    <a:lnTo>
                      <a:pt x="8890" y="62865"/>
                    </a:lnTo>
                    <a:lnTo>
                      <a:pt x="0" y="6286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9" name="Frihåndsform: figur 18">
                <a:extLst>
                  <a:ext uri="{FF2B5EF4-FFF2-40B4-BE49-F238E27FC236}">
                    <a16:creationId xmlns:a16="http://schemas.microsoft.com/office/drawing/2014/main" id="{C62D9503-65C9-33FD-5158-A31AC2DD9A89}"/>
                  </a:ext>
                </a:extLst>
              </p:cNvPr>
              <p:cNvSpPr/>
              <p:nvPr/>
            </p:nvSpPr>
            <p:spPr>
              <a:xfrm>
                <a:off x="11533505" y="6621623"/>
                <a:ext cx="67309" cy="63499"/>
              </a:xfrm>
              <a:custGeom>
                <a:avLst/>
                <a:gdLst>
                  <a:gd name="connsiteX0" fmla="*/ 11430 w 67309"/>
                  <a:gd name="connsiteY0" fmla="*/ 10160 h 63499"/>
                  <a:gd name="connsiteX1" fmla="*/ 9525 w 67309"/>
                  <a:gd name="connsiteY1" fmla="*/ 15875 h 63499"/>
                  <a:gd name="connsiteX2" fmla="*/ 9525 w 67309"/>
                  <a:gd name="connsiteY2" fmla="*/ 47625 h 63499"/>
                  <a:gd name="connsiteX3" fmla="*/ 11430 w 67309"/>
                  <a:gd name="connsiteY3" fmla="*/ 52705 h 63499"/>
                  <a:gd name="connsiteX4" fmla="*/ 16510 w 67309"/>
                  <a:gd name="connsiteY4" fmla="*/ 54610 h 63499"/>
                  <a:gd name="connsiteX5" fmla="*/ 50164 w 67309"/>
                  <a:gd name="connsiteY5" fmla="*/ 54610 h 63499"/>
                  <a:gd name="connsiteX6" fmla="*/ 55880 w 67309"/>
                  <a:gd name="connsiteY6" fmla="*/ 52705 h 63499"/>
                  <a:gd name="connsiteX7" fmla="*/ 57785 w 67309"/>
                  <a:gd name="connsiteY7" fmla="*/ 47625 h 63499"/>
                  <a:gd name="connsiteX8" fmla="*/ 57785 w 67309"/>
                  <a:gd name="connsiteY8" fmla="*/ 15875 h 63499"/>
                  <a:gd name="connsiteX9" fmla="*/ 55880 w 67309"/>
                  <a:gd name="connsiteY9" fmla="*/ 10795 h 63499"/>
                  <a:gd name="connsiteX10" fmla="*/ 50164 w 67309"/>
                  <a:gd name="connsiteY10" fmla="*/ 8890 h 63499"/>
                  <a:gd name="connsiteX11" fmla="*/ 16510 w 67309"/>
                  <a:gd name="connsiteY11" fmla="*/ 8890 h 63499"/>
                  <a:gd name="connsiteX12" fmla="*/ 11430 w 67309"/>
                  <a:gd name="connsiteY12" fmla="*/ 10795 h 63499"/>
                  <a:gd name="connsiteX13" fmla="*/ 52705 w 67309"/>
                  <a:gd name="connsiteY13" fmla="*/ 0 h 63499"/>
                  <a:gd name="connsiteX14" fmla="*/ 62864 w 67309"/>
                  <a:gd name="connsiteY14" fmla="*/ 4445 h 63499"/>
                  <a:gd name="connsiteX15" fmla="*/ 67310 w 67309"/>
                  <a:gd name="connsiteY15" fmla="*/ 14605 h 63499"/>
                  <a:gd name="connsiteX16" fmla="*/ 67310 w 67309"/>
                  <a:gd name="connsiteY16" fmla="*/ 48895 h 63499"/>
                  <a:gd name="connsiteX17" fmla="*/ 62864 w 67309"/>
                  <a:gd name="connsiteY17" fmla="*/ 59055 h 63499"/>
                  <a:gd name="connsiteX18" fmla="*/ 52705 w 67309"/>
                  <a:gd name="connsiteY18" fmla="*/ 63500 h 63499"/>
                  <a:gd name="connsiteX19" fmla="*/ 14605 w 67309"/>
                  <a:gd name="connsiteY19" fmla="*/ 63500 h 63499"/>
                  <a:gd name="connsiteX20" fmla="*/ 4445 w 67309"/>
                  <a:gd name="connsiteY20" fmla="*/ 59055 h 63499"/>
                  <a:gd name="connsiteX21" fmla="*/ 0 w 67309"/>
                  <a:gd name="connsiteY21" fmla="*/ 48895 h 63499"/>
                  <a:gd name="connsiteX22" fmla="*/ 0 w 67309"/>
                  <a:gd name="connsiteY22" fmla="*/ 14605 h 63499"/>
                  <a:gd name="connsiteX23" fmla="*/ 4445 w 67309"/>
                  <a:gd name="connsiteY23" fmla="*/ 4445 h 63499"/>
                  <a:gd name="connsiteX24" fmla="*/ 14605 w 67309"/>
                  <a:gd name="connsiteY24" fmla="*/ 0 h 63499"/>
                  <a:gd name="connsiteX25" fmla="*/ 52705 w 67309"/>
                  <a:gd name="connsiteY25" fmla="*/ 0 h 63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7309" h="63499">
                    <a:moveTo>
                      <a:pt x="11430" y="10160"/>
                    </a:moveTo>
                    <a:cubicBezTo>
                      <a:pt x="10160" y="11430"/>
                      <a:pt x="9525" y="13335"/>
                      <a:pt x="9525" y="15875"/>
                    </a:cubicBezTo>
                    <a:lnTo>
                      <a:pt x="9525" y="47625"/>
                    </a:lnTo>
                    <a:cubicBezTo>
                      <a:pt x="9525" y="49530"/>
                      <a:pt x="10160" y="51435"/>
                      <a:pt x="11430" y="52705"/>
                    </a:cubicBezTo>
                    <a:cubicBezTo>
                      <a:pt x="12700" y="53975"/>
                      <a:pt x="14605" y="54610"/>
                      <a:pt x="16510" y="54610"/>
                    </a:cubicBezTo>
                    <a:lnTo>
                      <a:pt x="50164" y="54610"/>
                    </a:lnTo>
                    <a:cubicBezTo>
                      <a:pt x="52070" y="54610"/>
                      <a:pt x="53975" y="53975"/>
                      <a:pt x="55880" y="52705"/>
                    </a:cubicBezTo>
                    <a:cubicBezTo>
                      <a:pt x="57150" y="51435"/>
                      <a:pt x="57785" y="49530"/>
                      <a:pt x="57785" y="47625"/>
                    </a:cubicBezTo>
                    <a:lnTo>
                      <a:pt x="57785" y="15875"/>
                    </a:lnTo>
                    <a:cubicBezTo>
                      <a:pt x="57785" y="13970"/>
                      <a:pt x="57150" y="12065"/>
                      <a:pt x="55880" y="10795"/>
                    </a:cubicBezTo>
                    <a:cubicBezTo>
                      <a:pt x="54610" y="9525"/>
                      <a:pt x="52705" y="8890"/>
                      <a:pt x="50164" y="8890"/>
                    </a:cubicBezTo>
                    <a:lnTo>
                      <a:pt x="16510" y="8890"/>
                    </a:lnTo>
                    <a:cubicBezTo>
                      <a:pt x="14605" y="8890"/>
                      <a:pt x="12700" y="9525"/>
                      <a:pt x="11430" y="10795"/>
                    </a:cubicBezTo>
                    <a:moveTo>
                      <a:pt x="52705" y="0"/>
                    </a:moveTo>
                    <a:cubicBezTo>
                      <a:pt x="56514" y="0"/>
                      <a:pt x="59689" y="1270"/>
                      <a:pt x="62864" y="4445"/>
                    </a:cubicBezTo>
                    <a:cubicBezTo>
                      <a:pt x="65405" y="6985"/>
                      <a:pt x="67310" y="10795"/>
                      <a:pt x="67310" y="14605"/>
                    </a:cubicBezTo>
                    <a:lnTo>
                      <a:pt x="67310" y="48895"/>
                    </a:lnTo>
                    <a:cubicBezTo>
                      <a:pt x="67310" y="52705"/>
                      <a:pt x="66039" y="55880"/>
                      <a:pt x="62864" y="59055"/>
                    </a:cubicBezTo>
                    <a:cubicBezTo>
                      <a:pt x="60325" y="61595"/>
                      <a:pt x="56514" y="63500"/>
                      <a:pt x="52705" y="63500"/>
                    </a:cubicBezTo>
                    <a:lnTo>
                      <a:pt x="14605" y="63500"/>
                    </a:lnTo>
                    <a:cubicBezTo>
                      <a:pt x="10795" y="63500"/>
                      <a:pt x="7620" y="62230"/>
                      <a:pt x="4445" y="59055"/>
                    </a:cubicBezTo>
                    <a:cubicBezTo>
                      <a:pt x="1905" y="56515"/>
                      <a:pt x="0" y="52705"/>
                      <a:pt x="0" y="48895"/>
                    </a:cubicBezTo>
                    <a:lnTo>
                      <a:pt x="0" y="14605"/>
                    </a:lnTo>
                    <a:cubicBezTo>
                      <a:pt x="0" y="10795"/>
                      <a:pt x="1270" y="7620"/>
                      <a:pt x="4445" y="4445"/>
                    </a:cubicBezTo>
                    <a:cubicBezTo>
                      <a:pt x="6985" y="1905"/>
                      <a:pt x="10795" y="0"/>
                      <a:pt x="14605" y="0"/>
                    </a:cubicBezTo>
                    <a:lnTo>
                      <a:pt x="527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Frihåndsform: figur 19">
                <a:extLst>
                  <a:ext uri="{FF2B5EF4-FFF2-40B4-BE49-F238E27FC236}">
                    <a16:creationId xmlns:a16="http://schemas.microsoft.com/office/drawing/2014/main" id="{C87D7A46-D370-5AA0-B1D1-67DCE505D553}"/>
                  </a:ext>
                </a:extLst>
              </p:cNvPr>
              <p:cNvSpPr/>
              <p:nvPr/>
            </p:nvSpPr>
            <p:spPr>
              <a:xfrm>
                <a:off x="11681459" y="6621623"/>
                <a:ext cx="64770" cy="62865"/>
              </a:xfrm>
              <a:custGeom>
                <a:avLst/>
                <a:gdLst>
                  <a:gd name="connsiteX0" fmla="*/ 55880 w 64770"/>
                  <a:gd name="connsiteY0" fmla="*/ 0 h 62865"/>
                  <a:gd name="connsiteX1" fmla="*/ 55880 w 64770"/>
                  <a:gd name="connsiteY1" fmla="*/ 48260 h 62865"/>
                  <a:gd name="connsiteX2" fmla="*/ 6985 w 64770"/>
                  <a:gd name="connsiteY2" fmla="*/ 0 h 62865"/>
                  <a:gd name="connsiteX3" fmla="*/ 0 w 64770"/>
                  <a:gd name="connsiteY3" fmla="*/ 0 h 62865"/>
                  <a:gd name="connsiteX4" fmla="*/ 0 w 64770"/>
                  <a:gd name="connsiteY4" fmla="*/ 62865 h 62865"/>
                  <a:gd name="connsiteX5" fmla="*/ 8890 w 64770"/>
                  <a:gd name="connsiteY5" fmla="*/ 62865 h 62865"/>
                  <a:gd name="connsiteX6" fmla="*/ 8890 w 64770"/>
                  <a:gd name="connsiteY6" fmla="*/ 13970 h 62865"/>
                  <a:gd name="connsiteX7" fmla="*/ 57785 w 64770"/>
                  <a:gd name="connsiteY7" fmla="*/ 62865 h 62865"/>
                  <a:gd name="connsiteX8" fmla="*/ 64770 w 64770"/>
                  <a:gd name="connsiteY8" fmla="*/ 62865 h 62865"/>
                  <a:gd name="connsiteX9" fmla="*/ 64770 w 64770"/>
                  <a:gd name="connsiteY9" fmla="*/ 0 h 62865"/>
                  <a:gd name="connsiteX10" fmla="*/ 55880 w 64770"/>
                  <a:gd name="connsiteY10" fmla="*/ 0 h 6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770" h="62865">
                    <a:moveTo>
                      <a:pt x="55880" y="0"/>
                    </a:moveTo>
                    <a:lnTo>
                      <a:pt x="55880" y="48260"/>
                    </a:lnTo>
                    <a:lnTo>
                      <a:pt x="6985" y="0"/>
                    </a:lnTo>
                    <a:lnTo>
                      <a:pt x="0" y="0"/>
                    </a:lnTo>
                    <a:lnTo>
                      <a:pt x="0" y="62865"/>
                    </a:lnTo>
                    <a:lnTo>
                      <a:pt x="8890" y="62865"/>
                    </a:lnTo>
                    <a:lnTo>
                      <a:pt x="8890" y="13970"/>
                    </a:lnTo>
                    <a:lnTo>
                      <a:pt x="57785" y="62865"/>
                    </a:lnTo>
                    <a:lnTo>
                      <a:pt x="64770" y="62865"/>
                    </a:lnTo>
                    <a:lnTo>
                      <a:pt x="64770" y="0"/>
                    </a:lnTo>
                    <a:lnTo>
                      <a:pt x="558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Frihåndsform: figur 20">
                <a:extLst>
                  <a:ext uri="{FF2B5EF4-FFF2-40B4-BE49-F238E27FC236}">
                    <a16:creationId xmlns:a16="http://schemas.microsoft.com/office/drawing/2014/main" id="{354DEACE-5D99-8B4A-BF49-957ED543F882}"/>
                  </a:ext>
                </a:extLst>
              </p:cNvPr>
              <p:cNvSpPr/>
              <p:nvPr/>
            </p:nvSpPr>
            <p:spPr>
              <a:xfrm>
                <a:off x="11826875" y="6620988"/>
                <a:ext cx="62230" cy="61594"/>
              </a:xfrm>
              <a:custGeom>
                <a:avLst/>
                <a:gdLst>
                  <a:gd name="connsiteX0" fmla="*/ 57785 w 62230"/>
                  <a:gd name="connsiteY0" fmla="*/ 635 h 61594"/>
                  <a:gd name="connsiteX1" fmla="*/ 57785 w 62230"/>
                  <a:gd name="connsiteY1" fmla="*/ 8255 h 61594"/>
                  <a:gd name="connsiteX2" fmla="*/ 16510 w 62230"/>
                  <a:gd name="connsiteY2" fmla="*/ 8255 h 61594"/>
                  <a:gd name="connsiteX3" fmla="*/ 10795 w 62230"/>
                  <a:gd name="connsiteY3" fmla="*/ 10160 h 61594"/>
                  <a:gd name="connsiteX4" fmla="*/ 8890 w 62230"/>
                  <a:gd name="connsiteY4" fmla="*/ 15240 h 61594"/>
                  <a:gd name="connsiteX5" fmla="*/ 8890 w 62230"/>
                  <a:gd name="connsiteY5" fmla="*/ 18415 h 61594"/>
                  <a:gd name="connsiteX6" fmla="*/ 10795 w 62230"/>
                  <a:gd name="connsiteY6" fmla="*/ 23495 h 61594"/>
                  <a:gd name="connsiteX7" fmla="*/ 16510 w 62230"/>
                  <a:gd name="connsiteY7" fmla="*/ 25400 h 61594"/>
                  <a:gd name="connsiteX8" fmla="*/ 47625 w 62230"/>
                  <a:gd name="connsiteY8" fmla="*/ 25400 h 61594"/>
                  <a:gd name="connsiteX9" fmla="*/ 57785 w 62230"/>
                  <a:gd name="connsiteY9" fmla="*/ 29210 h 61594"/>
                  <a:gd name="connsiteX10" fmla="*/ 62230 w 62230"/>
                  <a:gd name="connsiteY10" fmla="*/ 39370 h 61594"/>
                  <a:gd name="connsiteX11" fmla="*/ 62230 w 62230"/>
                  <a:gd name="connsiteY11" fmla="*/ 47625 h 61594"/>
                  <a:gd name="connsiteX12" fmla="*/ 57785 w 62230"/>
                  <a:gd name="connsiteY12" fmla="*/ 57785 h 61594"/>
                  <a:gd name="connsiteX13" fmla="*/ 47625 w 62230"/>
                  <a:gd name="connsiteY13" fmla="*/ 61595 h 61594"/>
                  <a:gd name="connsiteX14" fmla="*/ 2540 w 62230"/>
                  <a:gd name="connsiteY14" fmla="*/ 61595 h 61594"/>
                  <a:gd name="connsiteX15" fmla="*/ 2540 w 62230"/>
                  <a:gd name="connsiteY15" fmla="*/ 53975 h 61594"/>
                  <a:gd name="connsiteX16" fmla="*/ 45720 w 62230"/>
                  <a:gd name="connsiteY16" fmla="*/ 53975 h 61594"/>
                  <a:gd name="connsiteX17" fmla="*/ 51435 w 62230"/>
                  <a:gd name="connsiteY17" fmla="*/ 52070 h 61594"/>
                  <a:gd name="connsiteX18" fmla="*/ 53340 w 62230"/>
                  <a:gd name="connsiteY18" fmla="*/ 46990 h 61594"/>
                  <a:gd name="connsiteX19" fmla="*/ 53340 w 62230"/>
                  <a:gd name="connsiteY19" fmla="*/ 41275 h 61594"/>
                  <a:gd name="connsiteX20" fmla="*/ 51435 w 62230"/>
                  <a:gd name="connsiteY20" fmla="*/ 36195 h 61594"/>
                  <a:gd name="connsiteX21" fmla="*/ 45720 w 62230"/>
                  <a:gd name="connsiteY21" fmla="*/ 34290 h 61594"/>
                  <a:gd name="connsiteX22" fmla="*/ 14605 w 62230"/>
                  <a:gd name="connsiteY22" fmla="*/ 34290 h 61594"/>
                  <a:gd name="connsiteX23" fmla="*/ 4445 w 62230"/>
                  <a:gd name="connsiteY23" fmla="*/ 30480 h 61594"/>
                  <a:gd name="connsiteX24" fmla="*/ 0 w 62230"/>
                  <a:gd name="connsiteY24" fmla="*/ 20320 h 61594"/>
                  <a:gd name="connsiteX25" fmla="*/ 0 w 62230"/>
                  <a:gd name="connsiteY25" fmla="*/ 13970 h 61594"/>
                  <a:gd name="connsiteX26" fmla="*/ 4445 w 62230"/>
                  <a:gd name="connsiteY26" fmla="*/ 3810 h 61594"/>
                  <a:gd name="connsiteX27" fmla="*/ 14605 w 62230"/>
                  <a:gd name="connsiteY27" fmla="*/ 0 h 61594"/>
                  <a:gd name="connsiteX28" fmla="*/ 57785 w 62230"/>
                  <a:gd name="connsiteY28" fmla="*/ 0 h 6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2230" h="61594">
                    <a:moveTo>
                      <a:pt x="57785" y="635"/>
                    </a:moveTo>
                    <a:lnTo>
                      <a:pt x="57785" y="8255"/>
                    </a:lnTo>
                    <a:lnTo>
                      <a:pt x="16510" y="8255"/>
                    </a:lnTo>
                    <a:cubicBezTo>
                      <a:pt x="14605" y="8255"/>
                      <a:pt x="12700" y="8890"/>
                      <a:pt x="10795" y="10160"/>
                    </a:cubicBezTo>
                    <a:cubicBezTo>
                      <a:pt x="9525" y="11430"/>
                      <a:pt x="8890" y="13335"/>
                      <a:pt x="8890" y="15240"/>
                    </a:cubicBezTo>
                    <a:lnTo>
                      <a:pt x="8890" y="18415"/>
                    </a:lnTo>
                    <a:cubicBezTo>
                      <a:pt x="8890" y="20320"/>
                      <a:pt x="9525" y="22225"/>
                      <a:pt x="10795" y="23495"/>
                    </a:cubicBezTo>
                    <a:cubicBezTo>
                      <a:pt x="12065" y="24765"/>
                      <a:pt x="13970" y="25400"/>
                      <a:pt x="16510" y="25400"/>
                    </a:cubicBezTo>
                    <a:lnTo>
                      <a:pt x="47625" y="25400"/>
                    </a:lnTo>
                    <a:cubicBezTo>
                      <a:pt x="51435" y="25400"/>
                      <a:pt x="54610" y="26670"/>
                      <a:pt x="57785" y="29210"/>
                    </a:cubicBezTo>
                    <a:cubicBezTo>
                      <a:pt x="60325" y="31750"/>
                      <a:pt x="62230" y="35560"/>
                      <a:pt x="62230" y="39370"/>
                    </a:cubicBezTo>
                    <a:lnTo>
                      <a:pt x="62230" y="47625"/>
                    </a:lnTo>
                    <a:cubicBezTo>
                      <a:pt x="62230" y="51435"/>
                      <a:pt x="60960" y="54610"/>
                      <a:pt x="57785" y="57785"/>
                    </a:cubicBezTo>
                    <a:cubicBezTo>
                      <a:pt x="55245" y="60325"/>
                      <a:pt x="51435" y="61595"/>
                      <a:pt x="47625" y="61595"/>
                    </a:cubicBezTo>
                    <a:lnTo>
                      <a:pt x="2540" y="61595"/>
                    </a:lnTo>
                    <a:lnTo>
                      <a:pt x="2540" y="53975"/>
                    </a:lnTo>
                    <a:lnTo>
                      <a:pt x="45720" y="53975"/>
                    </a:lnTo>
                    <a:cubicBezTo>
                      <a:pt x="47625" y="53975"/>
                      <a:pt x="49530" y="53340"/>
                      <a:pt x="51435" y="52070"/>
                    </a:cubicBezTo>
                    <a:cubicBezTo>
                      <a:pt x="52705" y="50800"/>
                      <a:pt x="53340" y="48895"/>
                      <a:pt x="53340" y="46990"/>
                    </a:cubicBezTo>
                    <a:lnTo>
                      <a:pt x="53340" y="41275"/>
                    </a:lnTo>
                    <a:cubicBezTo>
                      <a:pt x="53340" y="39370"/>
                      <a:pt x="52705" y="37465"/>
                      <a:pt x="51435" y="36195"/>
                    </a:cubicBezTo>
                    <a:cubicBezTo>
                      <a:pt x="50165" y="34925"/>
                      <a:pt x="48260" y="34290"/>
                      <a:pt x="45720" y="34290"/>
                    </a:cubicBezTo>
                    <a:lnTo>
                      <a:pt x="14605" y="34290"/>
                    </a:lnTo>
                    <a:cubicBezTo>
                      <a:pt x="10795" y="34290"/>
                      <a:pt x="7620" y="33020"/>
                      <a:pt x="4445" y="30480"/>
                    </a:cubicBezTo>
                    <a:cubicBezTo>
                      <a:pt x="1905" y="27940"/>
                      <a:pt x="0" y="24130"/>
                      <a:pt x="0" y="20320"/>
                    </a:cubicBezTo>
                    <a:lnTo>
                      <a:pt x="0" y="13970"/>
                    </a:lnTo>
                    <a:cubicBezTo>
                      <a:pt x="0" y="10160"/>
                      <a:pt x="1270" y="6985"/>
                      <a:pt x="4445" y="3810"/>
                    </a:cubicBezTo>
                    <a:cubicBezTo>
                      <a:pt x="6985" y="1270"/>
                      <a:pt x="10795" y="0"/>
                      <a:pt x="14605" y="0"/>
                    </a:cubicBezTo>
                    <a:lnTo>
                      <a:pt x="577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" name="Frihåndsform: figur 21">
                <a:extLst>
                  <a:ext uri="{FF2B5EF4-FFF2-40B4-BE49-F238E27FC236}">
                    <a16:creationId xmlns:a16="http://schemas.microsoft.com/office/drawing/2014/main" id="{50250255-2329-EBE3-5800-31E00D3F3138}"/>
                  </a:ext>
                </a:extLst>
              </p:cNvPr>
              <p:cNvSpPr/>
              <p:nvPr/>
            </p:nvSpPr>
            <p:spPr>
              <a:xfrm>
                <a:off x="10730230" y="6419693"/>
                <a:ext cx="142239" cy="135254"/>
              </a:xfrm>
              <a:custGeom>
                <a:avLst/>
                <a:gdLst>
                  <a:gd name="connsiteX0" fmla="*/ 22860 w 142239"/>
                  <a:gd name="connsiteY0" fmla="*/ 21590 h 135254"/>
                  <a:gd name="connsiteX1" fmla="*/ 18414 w 142239"/>
                  <a:gd name="connsiteY1" fmla="*/ 33020 h 135254"/>
                  <a:gd name="connsiteX2" fmla="*/ 18414 w 142239"/>
                  <a:gd name="connsiteY2" fmla="*/ 102235 h 135254"/>
                  <a:gd name="connsiteX3" fmla="*/ 22860 w 142239"/>
                  <a:gd name="connsiteY3" fmla="*/ 113665 h 135254"/>
                  <a:gd name="connsiteX4" fmla="*/ 34289 w 142239"/>
                  <a:gd name="connsiteY4" fmla="*/ 118110 h 135254"/>
                  <a:gd name="connsiteX5" fmla="*/ 107314 w 142239"/>
                  <a:gd name="connsiteY5" fmla="*/ 118110 h 135254"/>
                  <a:gd name="connsiteX6" fmla="*/ 118745 w 142239"/>
                  <a:gd name="connsiteY6" fmla="*/ 113665 h 135254"/>
                  <a:gd name="connsiteX7" fmla="*/ 123189 w 142239"/>
                  <a:gd name="connsiteY7" fmla="*/ 102235 h 135254"/>
                  <a:gd name="connsiteX8" fmla="*/ 123189 w 142239"/>
                  <a:gd name="connsiteY8" fmla="*/ 33020 h 135254"/>
                  <a:gd name="connsiteX9" fmla="*/ 118745 w 142239"/>
                  <a:gd name="connsiteY9" fmla="*/ 21590 h 135254"/>
                  <a:gd name="connsiteX10" fmla="*/ 107314 w 142239"/>
                  <a:gd name="connsiteY10" fmla="*/ 17145 h 135254"/>
                  <a:gd name="connsiteX11" fmla="*/ 34289 w 142239"/>
                  <a:gd name="connsiteY11" fmla="*/ 17145 h 135254"/>
                  <a:gd name="connsiteX12" fmla="*/ 22860 w 142239"/>
                  <a:gd name="connsiteY12" fmla="*/ 21590 h 135254"/>
                  <a:gd name="connsiteX13" fmla="*/ 111760 w 142239"/>
                  <a:gd name="connsiteY13" fmla="*/ 0 h 135254"/>
                  <a:gd name="connsiteX14" fmla="*/ 133350 w 142239"/>
                  <a:gd name="connsiteY14" fmla="*/ 8890 h 135254"/>
                  <a:gd name="connsiteX15" fmla="*/ 142239 w 142239"/>
                  <a:gd name="connsiteY15" fmla="*/ 30480 h 135254"/>
                  <a:gd name="connsiteX16" fmla="*/ 142239 w 142239"/>
                  <a:gd name="connsiteY16" fmla="*/ 104775 h 135254"/>
                  <a:gd name="connsiteX17" fmla="*/ 133350 w 142239"/>
                  <a:gd name="connsiteY17" fmla="*/ 126365 h 135254"/>
                  <a:gd name="connsiteX18" fmla="*/ 111760 w 142239"/>
                  <a:gd name="connsiteY18" fmla="*/ 135255 h 135254"/>
                  <a:gd name="connsiteX19" fmla="*/ 30480 w 142239"/>
                  <a:gd name="connsiteY19" fmla="*/ 135255 h 135254"/>
                  <a:gd name="connsiteX20" fmla="*/ 8889 w 142239"/>
                  <a:gd name="connsiteY20" fmla="*/ 126365 h 135254"/>
                  <a:gd name="connsiteX21" fmla="*/ 0 w 142239"/>
                  <a:gd name="connsiteY21" fmla="*/ 104775 h 135254"/>
                  <a:gd name="connsiteX22" fmla="*/ 0 w 142239"/>
                  <a:gd name="connsiteY22" fmla="*/ 30480 h 135254"/>
                  <a:gd name="connsiteX23" fmla="*/ 8889 w 142239"/>
                  <a:gd name="connsiteY23" fmla="*/ 8890 h 135254"/>
                  <a:gd name="connsiteX24" fmla="*/ 30480 w 142239"/>
                  <a:gd name="connsiteY24" fmla="*/ 0 h 135254"/>
                  <a:gd name="connsiteX25" fmla="*/ 111760 w 142239"/>
                  <a:gd name="connsiteY25" fmla="*/ 0 h 13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42239" h="135254">
                    <a:moveTo>
                      <a:pt x="22860" y="21590"/>
                    </a:moveTo>
                    <a:cubicBezTo>
                      <a:pt x="19685" y="24765"/>
                      <a:pt x="18414" y="28575"/>
                      <a:pt x="18414" y="33020"/>
                    </a:cubicBezTo>
                    <a:lnTo>
                      <a:pt x="18414" y="102235"/>
                    </a:lnTo>
                    <a:cubicBezTo>
                      <a:pt x="18414" y="106680"/>
                      <a:pt x="19685" y="110490"/>
                      <a:pt x="22860" y="113665"/>
                    </a:cubicBezTo>
                    <a:cubicBezTo>
                      <a:pt x="26035" y="116840"/>
                      <a:pt x="29845" y="118110"/>
                      <a:pt x="34289" y="118110"/>
                    </a:cubicBezTo>
                    <a:lnTo>
                      <a:pt x="107314" y="118110"/>
                    </a:lnTo>
                    <a:cubicBezTo>
                      <a:pt x="111760" y="118110"/>
                      <a:pt x="115570" y="116840"/>
                      <a:pt x="118745" y="113665"/>
                    </a:cubicBezTo>
                    <a:cubicBezTo>
                      <a:pt x="121920" y="110490"/>
                      <a:pt x="123189" y="106680"/>
                      <a:pt x="123189" y="102235"/>
                    </a:cubicBezTo>
                    <a:lnTo>
                      <a:pt x="123189" y="33020"/>
                    </a:lnTo>
                    <a:cubicBezTo>
                      <a:pt x="123189" y="28575"/>
                      <a:pt x="121920" y="24765"/>
                      <a:pt x="118745" y="21590"/>
                    </a:cubicBezTo>
                    <a:cubicBezTo>
                      <a:pt x="115570" y="18415"/>
                      <a:pt x="111760" y="17145"/>
                      <a:pt x="107314" y="17145"/>
                    </a:cubicBezTo>
                    <a:lnTo>
                      <a:pt x="34289" y="17145"/>
                    </a:lnTo>
                    <a:cubicBezTo>
                      <a:pt x="29845" y="17145"/>
                      <a:pt x="26035" y="18415"/>
                      <a:pt x="22860" y="21590"/>
                    </a:cubicBezTo>
                    <a:moveTo>
                      <a:pt x="111760" y="0"/>
                    </a:moveTo>
                    <a:cubicBezTo>
                      <a:pt x="120014" y="0"/>
                      <a:pt x="127635" y="3175"/>
                      <a:pt x="133350" y="8890"/>
                    </a:cubicBezTo>
                    <a:cubicBezTo>
                      <a:pt x="139064" y="14605"/>
                      <a:pt x="142239" y="22225"/>
                      <a:pt x="142239" y="30480"/>
                    </a:cubicBezTo>
                    <a:lnTo>
                      <a:pt x="142239" y="104775"/>
                    </a:lnTo>
                    <a:cubicBezTo>
                      <a:pt x="142239" y="113030"/>
                      <a:pt x="139064" y="120650"/>
                      <a:pt x="133350" y="126365"/>
                    </a:cubicBezTo>
                    <a:cubicBezTo>
                      <a:pt x="127635" y="132080"/>
                      <a:pt x="120014" y="135255"/>
                      <a:pt x="111760" y="135255"/>
                    </a:cubicBezTo>
                    <a:lnTo>
                      <a:pt x="30480" y="135255"/>
                    </a:lnTo>
                    <a:cubicBezTo>
                      <a:pt x="22225" y="135255"/>
                      <a:pt x="14605" y="132080"/>
                      <a:pt x="8889" y="126365"/>
                    </a:cubicBezTo>
                    <a:cubicBezTo>
                      <a:pt x="3175" y="120650"/>
                      <a:pt x="0" y="113030"/>
                      <a:pt x="0" y="104775"/>
                    </a:cubicBezTo>
                    <a:lnTo>
                      <a:pt x="0" y="30480"/>
                    </a:lnTo>
                    <a:cubicBezTo>
                      <a:pt x="0" y="22225"/>
                      <a:pt x="3175" y="14605"/>
                      <a:pt x="8889" y="8890"/>
                    </a:cubicBezTo>
                    <a:cubicBezTo>
                      <a:pt x="14605" y="3175"/>
                      <a:pt x="22225" y="0"/>
                      <a:pt x="30480" y="0"/>
                    </a:cubicBezTo>
                    <a:lnTo>
                      <a:pt x="1117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" name="Frihåndsform: figur 22">
                <a:extLst>
                  <a:ext uri="{FF2B5EF4-FFF2-40B4-BE49-F238E27FC236}">
                    <a16:creationId xmlns:a16="http://schemas.microsoft.com/office/drawing/2014/main" id="{D8A5B26A-670B-5D32-F1EE-C79D0E955E2E}"/>
                  </a:ext>
                </a:extLst>
              </p:cNvPr>
              <p:cNvSpPr/>
              <p:nvPr/>
            </p:nvSpPr>
            <p:spPr>
              <a:xfrm>
                <a:off x="10906125" y="6419693"/>
                <a:ext cx="133350" cy="135254"/>
              </a:xfrm>
              <a:custGeom>
                <a:avLst/>
                <a:gdLst>
                  <a:gd name="connsiteX0" fmla="*/ 123825 w 133350"/>
                  <a:gd name="connsiteY0" fmla="*/ 0 h 135254"/>
                  <a:gd name="connsiteX1" fmla="*/ 123825 w 133350"/>
                  <a:gd name="connsiteY1" fmla="*/ 17145 h 135254"/>
                  <a:gd name="connsiteX2" fmla="*/ 34925 w 133350"/>
                  <a:gd name="connsiteY2" fmla="*/ 17145 h 135254"/>
                  <a:gd name="connsiteX3" fmla="*/ 23495 w 133350"/>
                  <a:gd name="connsiteY3" fmla="*/ 21590 h 135254"/>
                  <a:gd name="connsiteX4" fmla="*/ 19050 w 133350"/>
                  <a:gd name="connsiteY4" fmla="*/ 33020 h 135254"/>
                  <a:gd name="connsiteX5" fmla="*/ 19050 w 133350"/>
                  <a:gd name="connsiteY5" fmla="*/ 40005 h 135254"/>
                  <a:gd name="connsiteX6" fmla="*/ 23495 w 133350"/>
                  <a:gd name="connsiteY6" fmla="*/ 51435 h 135254"/>
                  <a:gd name="connsiteX7" fmla="*/ 34925 w 133350"/>
                  <a:gd name="connsiteY7" fmla="*/ 55880 h 135254"/>
                  <a:gd name="connsiteX8" fmla="*/ 102870 w 133350"/>
                  <a:gd name="connsiteY8" fmla="*/ 55880 h 135254"/>
                  <a:gd name="connsiteX9" fmla="*/ 124460 w 133350"/>
                  <a:gd name="connsiteY9" fmla="*/ 64770 h 135254"/>
                  <a:gd name="connsiteX10" fmla="*/ 133350 w 133350"/>
                  <a:gd name="connsiteY10" fmla="*/ 86360 h 135254"/>
                  <a:gd name="connsiteX11" fmla="*/ 133350 w 133350"/>
                  <a:gd name="connsiteY11" fmla="*/ 104775 h 135254"/>
                  <a:gd name="connsiteX12" fmla="*/ 124460 w 133350"/>
                  <a:gd name="connsiteY12" fmla="*/ 126365 h 135254"/>
                  <a:gd name="connsiteX13" fmla="*/ 102870 w 133350"/>
                  <a:gd name="connsiteY13" fmla="*/ 135255 h 135254"/>
                  <a:gd name="connsiteX14" fmla="*/ 5080 w 133350"/>
                  <a:gd name="connsiteY14" fmla="*/ 135255 h 135254"/>
                  <a:gd name="connsiteX15" fmla="*/ 5080 w 133350"/>
                  <a:gd name="connsiteY15" fmla="*/ 118110 h 135254"/>
                  <a:gd name="connsiteX16" fmla="*/ 98425 w 133350"/>
                  <a:gd name="connsiteY16" fmla="*/ 118110 h 135254"/>
                  <a:gd name="connsiteX17" fmla="*/ 109855 w 133350"/>
                  <a:gd name="connsiteY17" fmla="*/ 113665 h 135254"/>
                  <a:gd name="connsiteX18" fmla="*/ 114300 w 133350"/>
                  <a:gd name="connsiteY18" fmla="*/ 102235 h 135254"/>
                  <a:gd name="connsiteX19" fmla="*/ 114300 w 133350"/>
                  <a:gd name="connsiteY19" fmla="*/ 90170 h 135254"/>
                  <a:gd name="connsiteX20" fmla="*/ 109855 w 133350"/>
                  <a:gd name="connsiteY20" fmla="*/ 78740 h 135254"/>
                  <a:gd name="connsiteX21" fmla="*/ 98425 w 133350"/>
                  <a:gd name="connsiteY21" fmla="*/ 74295 h 135254"/>
                  <a:gd name="connsiteX22" fmla="*/ 30480 w 133350"/>
                  <a:gd name="connsiteY22" fmla="*/ 74295 h 135254"/>
                  <a:gd name="connsiteX23" fmla="*/ 8890 w 133350"/>
                  <a:gd name="connsiteY23" fmla="*/ 65405 h 135254"/>
                  <a:gd name="connsiteX24" fmla="*/ 0 w 133350"/>
                  <a:gd name="connsiteY24" fmla="*/ 43815 h 135254"/>
                  <a:gd name="connsiteX25" fmla="*/ 0 w 133350"/>
                  <a:gd name="connsiteY25" fmla="*/ 30480 h 135254"/>
                  <a:gd name="connsiteX26" fmla="*/ 8890 w 133350"/>
                  <a:gd name="connsiteY26" fmla="*/ 8890 h 135254"/>
                  <a:gd name="connsiteX27" fmla="*/ 30480 w 133350"/>
                  <a:gd name="connsiteY27" fmla="*/ 0 h 135254"/>
                  <a:gd name="connsiteX28" fmla="*/ 123825 w 133350"/>
                  <a:gd name="connsiteY28" fmla="*/ 0 h 13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33350" h="135254">
                    <a:moveTo>
                      <a:pt x="123825" y="0"/>
                    </a:moveTo>
                    <a:lnTo>
                      <a:pt x="123825" y="17145"/>
                    </a:lnTo>
                    <a:lnTo>
                      <a:pt x="34925" y="17145"/>
                    </a:lnTo>
                    <a:cubicBezTo>
                      <a:pt x="30480" y="17145"/>
                      <a:pt x="26670" y="18415"/>
                      <a:pt x="23495" y="21590"/>
                    </a:cubicBezTo>
                    <a:cubicBezTo>
                      <a:pt x="20320" y="24765"/>
                      <a:pt x="19050" y="28575"/>
                      <a:pt x="19050" y="33020"/>
                    </a:cubicBezTo>
                    <a:lnTo>
                      <a:pt x="19050" y="40005"/>
                    </a:lnTo>
                    <a:cubicBezTo>
                      <a:pt x="19050" y="44450"/>
                      <a:pt x="20320" y="48260"/>
                      <a:pt x="23495" y="51435"/>
                    </a:cubicBezTo>
                    <a:cubicBezTo>
                      <a:pt x="26670" y="54610"/>
                      <a:pt x="30480" y="55880"/>
                      <a:pt x="34925" y="55880"/>
                    </a:cubicBezTo>
                    <a:lnTo>
                      <a:pt x="102870" y="55880"/>
                    </a:lnTo>
                    <a:cubicBezTo>
                      <a:pt x="111125" y="55880"/>
                      <a:pt x="118745" y="59055"/>
                      <a:pt x="124460" y="64770"/>
                    </a:cubicBezTo>
                    <a:cubicBezTo>
                      <a:pt x="130175" y="70485"/>
                      <a:pt x="133350" y="78105"/>
                      <a:pt x="133350" y="86360"/>
                    </a:cubicBezTo>
                    <a:lnTo>
                      <a:pt x="133350" y="104775"/>
                    </a:lnTo>
                    <a:cubicBezTo>
                      <a:pt x="133350" y="113030"/>
                      <a:pt x="130175" y="120015"/>
                      <a:pt x="124460" y="126365"/>
                    </a:cubicBezTo>
                    <a:cubicBezTo>
                      <a:pt x="118745" y="132080"/>
                      <a:pt x="111125" y="135255"/>
                      <a:pt x="102870" y="135255"/>
                    </a:cubicBezTo>
                    <a:lnTo>
                      <a:pt x="5080" y="135255"/>
                    </a:lnTo>
                    <a:lnTo>
                      <a:pt x="5080" y="118110"/>
                    </a:lnTo>
                    <a:lnTo>
                      <a:pt x="98425" y="118110"/>
                    </a:lnTo>
                    <a:cubicBezTo>
                      <a:pt x="102870" y="118110"/>
                      <a:pt x="106680" y="116840"/>
                      <a:pt x="109855" y="113665"/>
                    </a:cubicBezTo>
                    <a:cubicBezTo>
                      <a:pt x="113030" y="110490"/>
                      <a:pt x="114300" y="106680"/>
                      <a:pt x="114300" y="102235"/>
                    </a:cubicBezTo>
                    <a:lnTo>
                      <a:pt x="114300" y="90170"/>
                    </a:lnTo>
                    <a:cubicBezTo>
                      <a:pt x="114300" y="85725"/>
                      <a:pt x="113030" y="81915"/>
                      <a:pt x="109855" y="78740"/>
                    </a:cubicBezTo>
                    <a:cubicBezTo>
                      <a:pt x="106680" y="75565"/>
                      <a:pt x="102870" y="74295"/>
                      <a:pt x="98425" y="74295"/>
                    </a:cubicBezTo>
                    <a:lnTo>
                      <a:pt x="30480" y="74295"/>
                    </a:lnTo>
                    <a:cubicBezTo>
                      <a:pt x="22225" y="74295"/>
                      <a:pt x="14605" y="71120"/>
                      <a:pt x="8890" y="65405"/>
                    </a:cubicBezTo>
                    <a:cubicBezTo>
                      <a:pt x="3175" y="59690"/>
                      <a:pt x="0" y="52070"/>
                      <a:pt x="0" y="43815"/>
                    </a:cubicBezTo>
                    <a:lnTo>
                      <a:pt x="0" y="30480"/>
                    </a:lnTo>
                    <a:cubicBezTo>
                      <a:pt x="0" y="22225"/>
                      <a:pt x="3175" y="15240"/>
                      <a:pt x="8890" y="8890"/>
                    </a:cubicBezTo>
                    <a:cubicBezTo>
                      <a:pt x="14605" y="3175"/>
                      <a:pt x="22225" y="0"/>
                      <a:pt x="30480" y="0"/>
                    </a:cubicBezTo>
                    <a:lnTo>
                      <a:pt x="1238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" name="Frihåndsform: figur 23">
                <a:extLst>
                  <a:ext uri="{FF2B5EF4-FFF2-40B4-BE49-F238E27FC236}">
                    <a16:creationId xmlns:a16="http://schemas.microsoft.com/office/drawing/2014/main" id="{6D46397E-0804-5E3C-B468-6F9025B07463}"/>
                  </a:ext>
                </a:extLst>
              </p:cNvPr>
              <p:cNvSpPr/>
              <p:nvPr/>
            </p:nvSpPr>
            <p:spPr>
              <a:xfrm>
                <a:off x="11247755" y="6419693"/>
                <a:ext cx="133350" cy="134619"/>
              </a:xfrm>
              <a:custGeom>
                <a:avLst/>
                <a:gdLst>
                  <a:gd name="connsiteX0" fmla="*/ 19050 w 133350"/>
                  <a:gd name="connsiteY0" fmla="*/ 118110 h 134619"/>
                  <a:gd name="connsiteX1" fmla="*/ 98425 w 133350"/>
                  <a:gd name="connsiteY1" fmla="*/ 118110 h 134619"/>
                  <a:gd name="connsiteX2" fmla="*/ 114935 w 133350"/>
                  <a:gd name="connsiteY2" fmla="*/ 106045 h 134619"/>
                  <a:gd name="connsiteX3" fmla="*/ 114935 w 133350"/>
                  <a:gd name="connsiteY3" fmla="*/ 85090 h 134619"/>
                  <a:gd name="connsiteX4" fmla="*/ 98425 w 133350"/>
                  <a:gd name="connsiteY4" fmla="*/ 73025 h 134619"/>
                  <a:gd name="connsiteX5" fmla="*/ 19050 w 133350"/>
                  <a:gd name="connsiteY5" fmla="*/ 73025 h 134619"/>
                  <a:gd name="connsiteX6" fmla="*/ 19050 w 133350"/>
                  <a:gd name="connsiteY6" fmla="*/ 118110 h 134619"/>
                  <a:gd name="connsiteX7" fmla="*/ 19050 w 133350"/>
                  <a:gd name="connsiteY7" fmla="*/ 57150 h 134619"/>
                  <a:gd name="connsiteX8" fmla="*/ 95250 w 133350"/>
                  <a:gd name="connsiteY8" fmla="*/ 57150 h 134619"/>
                  <a:gd name="connsiteX9" fmla="*/ 111760 w 133350"/>
                  <a:gd name="connsiteY9" fmla="*/ 45720 h 134619"/>
                  <a:gd name="connsiteX10" fmla="*/ 111760 w 133350"/>
                  <a:gd name="connsiteY10" fmla="*/ 29845 h 134619"/>
                  <a:gd name="connsiteX11" fmla="*/ 95250 w 133350"/>
                  <a:gd name="connsiteY11" fmla="*/ 17145 h 134619"/>
                  <a:gd name="connsiteX12" fmla="*/ 19050 w 133350"/>
                  <a:gd name="connsiteY12" fmla="*/ 17145 h 134619"/>
                  <a:gd name="connsiteX13" fmla="*/ 19050 w 133350"/>
                  <a:gd name="connsiteY13" fmla="*/ 57150 h 134619"/>
                  <a:gd name="connsiteX14" fmla="*/ 100330 w 133350"/>
                  <a:gd name="connsiteY14" fmla="*/ 0 h 134619"/>
                  <a:gd name="connsiteX15" fmla="*/ 122555 w 133350"/>
                  <a:gd name="connsiteY15" fmla="*/ 6350 h 134619"/>
                  <a:gd name="connsiteX16" fmla="*/ 130810 w 133350"/>
                  <a:gd name="connsiteY16" fmla="*/ 24130 h 134619"/>
                  <a:gd name="connsiteX17" fmla="*/ 130810 w 133350"/>
                  <a:gd name="connsiteY17" fmla="*/ 41910 h 134619"/>
                  <a:gd name="connsiteX18" fmla="*/ 130810 w 133350"/>
                  <a:gd name="connsiteY18" fmla="*/ 47625 h 134619"/>
                  <a:gd name="connsiteX19" fmla="*/ 129539 w 133350"/>
                  <a:gd name="connsiteY19" fmla="*/ 52705 h 134619"/>
                  <a:gd name="connsiteX20" fmla="*/ 126364 w 133350"/>
                  <a:gd name="connsiteY20" fmla="*/ 57785 h 134619"/>
                  <a:gd name="connsiteX21" fmla="*/ 120650 w 133350"/>
                  <a:gd name="connsiteY21" fmla="*/ 60960 h 134619"/>
                  <a:gd name="connsiteX22" fmla="*/ 111760 w 133350"/>
                  <a:gd name="connsiteY22" fmla="*/ 62230 h 134619"/>
                  <a:gd name="connsiteX23" fmla="*/ 127000 w 133350"/>
                  <a:gd name="connsiteY23" fmla="*/ 68580 h 134619"/>
                  <a:gd name="connsiteX24" fmla="*/ 133350 w 133350"/>
                  <a:gd name="connsiteY24" fmla="*/ 82550 h 134619"/>
                  <a:gd name="connsiteX25" fmla="*/ 133350 w 133350"/>
                  <a:gd name="connsiteY25" fmla="*/ 110490 h 134619"/>
                  <a:gd name="connsiteX26" fmla="*/ 125095 w 133350"/>
                  <a:gd name="connsiteY26" fmla="*/ 128270 h 134619"/>
                  <a:gd name="connsiteX27" fmla="*/ 102870 w 133350"/>
                  <a:gd name="connsiteY27" fmla="*/ 134620 h 134619"/>
                  <a:gd name="connsiteX28" fmla="*/ 0 w 133350"/>
                  <a:gd name="connsiteY28" fmla="*/ 134620 h 134619"/>
                  <a:gd name="connsiteX29" fmla="*/ 0 w 133350"/>
                  <a:gd name="connsiteY29" fmla="*/ 0 h 134619"/>
                  <a:gd name="connsiteX30" fmla="*/ 99695 w 133350"/>
                  <a:gd name="connsiteY30" fmla="*/ 0 h 134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33350" h="134619">
                    <a:moveTo>
                      <a:pt x="19050" y="118110"/>
                    </a:moveTo>
                    <a:lnTo>
                      <a:pt x="98425" y="118110"/>
                    </a:lnTo>
                    <a:cubicBezTo>
                      <a:pt x="109220" y="118110"/>
                      <a:pt x="114935" y="114300"/>
                      <a:pt x="114935" y="106045"/>
                    </a:cubicBezTo>
                    <a:lnTo>
                      <a:pt x="114935" y="85090"/>
                    </a:lnTo>
                    <a:cubicBezTo>
                      <a:pt x="114935" y="77470"/>
                      <a:pt x="109220" y="73025"/>
                      <a:pt x="98425" y="73025"/>
                    </a:cubicBezTo>
                    <a:lnTo>
                      <a:pt x="19050" y="73025"/>
                    </a:lnTo>
                    <a:lnTo>
                      <a:pt x="19050" y="118110"/>
                    </a:lnTo>
                    <a:close/>
                    <a:moveTo>
                      <a:pt x="19050" y="57150"/>
                    </a:moveTo>
                    <a:lnTo>
                      <a:pt x="95250" y="57150"/>
                    </a:lnTo>
                    <a:cubicBezTo>
                      <a:pt x="106045" y="57150"/>
                      <a:pt x="111760" y="53340"/>
                      <a:pt x="111760" y="45720"/>
                    </a:cubicBezTo>
                    <a:lnTo>
                      <a:pt x="111760" y="29845"/>
                    </a:lnTo>
                    <a:cubicBezTo>
                      <a:pt x="111760" y="21590"/>
                      <a:pt x="106045" y="17145"/>
                      <a:pt x="95250" y="17145"/>
                    </a:cubicBezTo>
                    <a:lnTo>
                      <a:pt x="19050" y="17145"/>
                    </a:lnTo>
                    <a:lnTo>
                      <a:pt x="19050" y="57150"/>
                    </a:lnTo>
                    <a:close/>
                    <a:moveTo>
                      <a:pt x="100330" y="0"/>
                    </a:moveTo>
                    <a:cubicBezTo>
                      <a:pt x="109220" y="0"/>
                      <a:pt x="116839" y="1905"/>
                      <a:pt x="122555" y="6350"/>
                    </a:cubicBezTo>
                    <a:cubicBezTo>
                      <a:pt x="128270" y="10160"/>
                      <a:pt x="130810" y="16510"/>
                      <a:pt x="130810" y="24130"/>
                    </a:cubicBezTo>
                    <a:lnTo>
                      <a:pt x="130810" y="41910"/>
                    </a:lnTo>
                    <a:cubicBezTo>
                      <a:pt x="130810" y="44450"/>
                      <a:pt x="130810" y="45720"/>
                      <a:pt x="130810" y="47625"/>
                    </a:cubicBezTo>
                    <a:cubicBezTo>
                      <a:pt x="130810" y="48895"/>
                      <a:pt x="130810" y="50800"/>
                      <a:pt x="129539" y="52705"/>
                    </a:cubicBezTo>
                    <a:cubicBezTo>
                      <a:pt x="128905" y="54610"/>
                      <a:pt x="127635" y="56515"/>
                      <a:pt x="126364" y="57785"/>
                    </a:cubicBezTo>
                    <a:cubicBezTo>
                      <a:pt x="125095" y="59055"/>
                      <a:pt x="123189" y="60325"/>
                      <a:pt x="120650" y="60960"/>
                    </a:cubicBezTo>
                    <a:cubicBezTo>
                      <a:pt x="118110" y="61595"/>
                      <a:pt x="114935" y="62230"/>
                      <a:pt x="111760" y="62230"/>
                    </a:cubicBezTo>
                    <a:cubicBezTo>
                      <a:pt x="117475" y="62230"/>
                      <a:pt x="123189" y="64135"/>
                      <a:pt x="127000" y="68580"/>
                    </a:cubicBezTo>
                    <a:cubicBezTo>
                      <a:pt x="131445" y="72390"/>
                      <a:pt x="133350" y="77470"/>
                      <a:pt x="133350" y="82550"/>
                    </a:cubicBezTo>
                    <a:lnTo>
                      <a:pt x="133350" y="110490"/>
                    </a:lnTo>
                    <a:cubicBezTo>
                      <a:pt x="133350" y="118745"/>
                      <a:pt x="130810" y="124460"/>
                      <a:pt x="125095" y="128270"/>
                    </a:cubicBezTo>
                    <a:cubicBezTo>
                      <a:pt x="119380" y="132080"/>
                      <a:pt x="111760" y="134620"/>
                      <a:pt x="102870" y="134620"/>
                    </a:cubicBezTo>
                    <a:lnTo>
                      <a:pt x="0" y="134620"/>
                    </a:lnTo>
                    <a:lnTo>
                      <a:pt x="0" y="0"/>
                    </a:lnTo>
                    <a:lnTo>
                      <a:pt x="9969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" name="Frihåndsform: figur 24">
                <a:extLst>
                  <a:ext uri="{FF2B5EF4-FFF2-40B4-BE49-F238E27FC236}">
                    <a16:creationId xmlns:a16="http://schemas.microsoft.com/office/drawing/2014/main" id="{AC45E769-170D-13C1-4D85-F6F3E9684847}"/>
                  </a:ext>
                </a:extLst>
              </p:cNvPr>
              <p:cNvSpPr/>
              <p:nvPr/>
            </p:nvSpPr>
            <p:spPr>
              <a:xfrm>
                <a:off x="11415394" y="6419058"/>
                <a:ext cx="128905" cy="135254"/>
              </a:xfrm>
              <a:custGeom>
                <a:avLst/>
                <a:gdLst>
                  <a:gd name="connsiteX0" fmla="*/ 128905 w 128905"/>
                  <a:gd name="connsiteY0" fmla="*/ 635 h 135254"/>
                  <a:gd name="connsiteX1" fmla="*/ 128905 w 128905"/>
                  <a:gd name="connsiteY1" fmla="*/ 17780 h 135254"/>
                  <a:gd name="connsiteX2" fmla="*/ 34925 w 128905"/>
                  <a:gd name="connsiteY2" fmla="*/ 17780 h 135254"/>
                  <a:gd name="connsiteX3" fmla="*/ 23495 w 128905"/>
                  <a:gd name="connsiteY3" fmla="*/ 22225 h 135254"/>
                  <a:gd name="connsiteX4" fmla="*/ 19050 w 128905"/>
                  <a:gd name="connsiteY4" fmla="*/ 33655 h 135254"/>
                  <a:gd name="connsiteX5" fmla="*/ 19050 w 128905"/>
                  <a:gd name="connsiteY5" fmla="*/ 57150 h 135254"/>
                  <a:gd name="connsiteX6" fmla="*/ 110490 w 128905"/>
                  <a:gd name="connsiteY6" fmla="*/ 57150 h 135254"/>
                  <a:gd name="connsiteX7" fmla="*/ 110490 w 128905"/>
                  <a:gd name="connsiteY7" fmla="*/ 74295 h 135254"/>
                  <a:gd name="connsiteX8" fmla="*/ 19050 w 128905"/>
                  <a:gd name="connsiteY8" fmla="*/ 74295 h 135254"/>
                  <a:gd name="connsiteX9" fmla="*/ 19050 w 128905"/>
                  <a:gd name="connsiteY9" fmla="*/ 102235 h 135254"/>
                  <a:gd name="connsiteX10" fmla="*/ 23495 w 128905"/>
                  <a:gd name="connsiteY10" fmla="*/ 113665 h 135254"/>
                  <a:gd name="connsiteX11" fmla="*/ 34925 w 128905"/>
                  <a:gd name="connsiteY11" fmla="*/ 118110 h 135254"/>
                  <a:gd name="connsiteX12" fmla="*/ 128905 w 128905"/>
                  <a:gd name="connsiteY12" fmla="*/ 118110 h 135254"/>
                  <a:gd name="connsiteX13" fmla="*/ 128905 w 128905"/>
                  <a:gd name="connsiteY13" fmla="*/ 135255 h 135254"/>
                  <a:gd name="connsiteX14" fmla="*/ 30480 w 128905"/>
                  <a:gd name="connsiteY14" fmla="*/ 135255 h 135254"/>
                  <a:gd name="connsiteX15" fmla="*/ 8890 w 128905"/>
                  <a:gd name="connsiteY15" fmla="*/ 126365 h 135254"/>
                  <a:gd name="connsiteX16" fmla="*/ 0 w 128905"/>
                  <a:gd name="connsiteY16" fmla="*/ 104775 h 135254"/>
                  <a:gd name="connsiteX17" fmla="*/ 0 w 128905"/>
                  <a:gd name="connsiteY17" fmla="*/ 30480 h 135254"/>
                  <a:gd name="connsiteX18" fmla="*/ 8890 w 128905"/>
                  <a:gd name="connsiteY18" fmla="*/ 8890 h 135254"/>
                  <a:gd name="connsiteX19" fmla="*/ 30480 w 128905"/>
                  <a:gd name="connsiteY19" fmla="*/ 0 h 135254"/>
                  <a:gd name="connsiteX20" fmla="*/ 128905 w 128905"/>
                  <a:gd name="connsiteY20" fmla="*/ 0 h 13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905" h="135254">
                    <a:moveTo>
                      <a:pt x="128905" y="635"/>
                    </a:moveTo>
                    <a:lnTo>
                      <a:pt x="128905" y="17780"/>
                    </a:lnTo>
                    <a:lnTo>
                      <a:pt x="34925" y="17780"/>
                    </a:lnTo>
                    <a:cubicBezTo>
                      <a:pt x="30480" y="17780"/>
                      <a:pt x="26670" y="19050"/>
                      <a:pt x="23495" y="22225"/>
                    </a:cubicBezTo>
                    <a:cubicBezTo>
                      <a:pt x="20320" y="25400"/>
                      <a:pt x="19050" y="29210"/>
                      <a:pt x="19050" y="33655"/>
                    </a:cubicBezTo>
                    <a:lnTo>
                      <a:pt x="19050" y="57150"/>
                    </a:lnTo>
                    <a:lnTo>
                      <a:pt x="110490" y="57150"/>
                    </a:lnTo>
                    <a:lnTo>
                      <a:pt x="110490" y="74295"/>
                    </a:lnTo>
                    <a:lnTo>
                      <a:pt x="19050" y="74295"/>
                    </a:lnTo>
                    <a:lnTo>
                      <a:pt x="19050" y="102235"/>
                    </a:lnTo>
                    <a:cubicBezTo>
                      <a:pt x="19050" y="106680"/>
                      <a:pt x="20320" y="110490"/>
                      <a:pt x="23495" y="113665"/>
                    </a:cubicBezTo>
                    <a:cubicBezTo>
                      <a:pt x="26670" y="116840"/>
                      <a:pt x="30480" y="118110"/>
                      <a:pt x="34925" y="118110"/>
                    </a:cubicBezTo>
                    <a:lnTo>
                      <a:pt x="128905" y="118110"/>
                    </a:lnTo>
                    <a:lnTo>
                      <a:pt x="128905" y="135255"/>
                    </a:lnTo>
                    <a:lnTo>
                      <a:pt x="30480" y="135255"/>
                    </a:lnTo>
                    <a:cubicBezTo>
                      <a:pt x="22225" y="135255"/>
                      <a:pt x="14605" y="132080"/>
                      <a:pt x="8890" y="126365"/>
                    </a:cubicBezTo>
                    <a:cubicBezTo>
                      <a:pt x="3175" y="120650"/>
                      <a:pt x="0" y="113030"/>
                      <a:pt x="0" y="104775"/>
                    </a:cubicBezTo>
                    <a:lnTo>
                      <a:pt x="0" y="30480"/>
                    </a:lnTo>
                    <a:cubicBezTo>
                      <a:pt x="0" y="22225"/>
                      <a:pt x="3175" y="14605"/>
                      <a:pt x="8890" y="8890"/>
                    </a:cubicBezTo>
                    <a:cubicBezTo>
                      <a:pt x="14605" y="3175"/>
                      <a:pt x="22225" y="0"/>
                      <a:pt x="30480" y="0"/>
                    </a:cubicBezTo>
                    <a:lnTo>
                      <a:pt x="1289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" name="Frihåndsform: figur 25">
                <a:extLst>
                  <a:ext uri="{FF2B5EF4-FFF2-40B4-BE49-F238E27FC236}">
                    <a16:creationId xmlns:a16="http://schemas.microsoft.com/office/drawing/2014/main" id="{4BF27487-E177-2AFC-C8B9-17FFF4C931BE}"/>
                  </a:ext>
                </a:extLst>
              </p:cNvPr>
              <p:cNvSpPr/>
              <p:nvPr/>
            </p:nvSpPr>
            <p:spPr>
              <a:xfrm>
                <a:off x="11581130" y="6419693"/>
                <a:ext cx="133350" cy="135254"/>
              </a:xfrm>
              <a:custGeom>
                <a:avLst/>
                <a:gdLst>
                  <a:gd name="connsiteX0" fmla="*/ 18414 w 133350"/>
                  <a:gd name="connsiteY0" fmla="*/ 62230 h 135254"/>
                  <a:gd name="connsiteX1" fmla="*/ 97789 w 133350"/>
                  <a:gd name="connsiteY1" fmla="*/ 62230 h 135254"/>
                  <a:gd name="connsiteX2" fmla="*/ 114300 w 133350"/>
                  <a:gd name="connsiteY2" fmla="*/ 50165 h 135254"/>
                  <a:gd name="connsiteX3" fmla="*/ 114300 w 133350"/>
                  <a:gd name="connsiteY3" fmla="*/ 27940 h 135254"/>
                  <a:gd name="connsiteX4" fmla="*/ 97789 w 133350"/>
                  <a:gd name="connsiteY4" fmla="*/ 15875 h 135254"/>
                  <a:gd name="connsiteX5" fmla="*/ 18414 w 133350"/>
                  <a:gd name="connsiteY5" fmla="*/ 15875 h 135254"/>
                  <a:gd name="connsiteX6" fmla="*/ 18414 w 133350"/>
                  <a:gd name="connsiteY6" fmla="*/ 61595 h 135254"/>
                  <a:gd name="connsiteX7" fmla="*/ 102870 w 133350"/>
                  <a:gd name="connsiteY7" fmla="*/ 0 h 135254"/>
                  <a:gd name="connsiteX8" fmla="*/ 125095 w 133350"/>
                  <a:gd name="connsiteY8" fmla="*/ 6350 h 135254"/>
                  <a:gd name="connsiteX9" fmla="*/ 133350 w 133350"/>
                  <a:gd name="connsiteY9" fmla="*/ 24130 h 135254"/>
                  <a:gd name="connsiteX10" fmla="*/ 133350 w 133350"/>
                  <a:gd name="connsiteY10" fmla="*/ 46355 h 135254"/>
                  <a:gd name="connsiteX11" fmla="*/ 128905 w 133350"/>
                  <a:gd name="connsiteY11" fmla="*/ 63500 h 135254"/>
                  <a:gd name="connsiteX12" fmla="*/ 114300 w 133350"/>
                  <a:gd name="connsiteY12" fmla="*/ 67945 h 135254"/>
                  <a:gd name="connsiteX13" fmla="*/ 128905 w 133350"/>
                  <a:gd name="connsiteY13" fmla="*/ 76200 h 135254"/>
                  <a:gd name="connsiteX14" fmla="*/ 133350 w 133350"/>
                  <a:gd name="connsiteY14" fmla="*/ 93980 h 135254"/>
                  <a:gd name="connsiteX15" fmla="*/ 133350 w 133350"/>
                  <a:gd name="connsiteY15" fmla="*/ 135255 h 135254"/>
                  <a:gd name="connsiteX16" fmla="*/ 114300 w 133350"/>
                  <a:gd name="connsiteY16" fmla="*/ 135255 h 135254"/>
                  <a:gd name="connsiteX17" fmla="*/ 114300 w 133350"/>
                  <a:gd name="connsiteY17" fmla="*/ 90805 h 135254"/>
                  <a:gd name="connsiteX18" fmla="*/ 97789 w 133350"/>
                  <a:gd name="connsiteY18" fmla="*/ 78740 h 135254"/>
                  <a:gd name="connsiteX19" fmla="*/ 18414 w 133350"/>
                  <a:gd name="connsiteY19" fmla="*/ 78740 h 135254"/>
                  <a:gd name="connsiteX20" fmla="*/ 18414 w 133350"/>
                  <a:gd name="connsiteY20" fmla="*/ 134620 h 135254"/>
                  <a:gd name="connsiteX21" fmla="*/ 0 w 133350"/>
                  <a:gd name="connsiteY21" fmla="*/ 134620 h 135254"/>
                  <a:gd name="connsiteX22" fmla="*/ 0 w 133350"/>
                  <a:gd name="connsiteY22" fmla="*/ 0 h 135254"/>
                  <a:gd name="connsiteX23" fmla="*/ 102870 w 133350"/>
                  <a:gd name="connsiteY23" fmla="*/ 0 h 13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3350" h="135254">
                    <a:moveTo>
                      <a:pt x="18414" y="62230"/>
                    </a:moveTo>
                    <a:lnTo>
                      <a:pt x="97789" y="62230"/>
                    </a:lnTo>
                    <a:cubicBezTo>
                      <a:pt x="108585" y="62230"/>
                      <a:pt x="114300" y="58420"/>
                      <a:pt x="114300" y="50165"/>
                    </a:cubicBezTo>
                    <a:lnTo>
                      <a:pt x="114300" y="27940"/>
                    </a:lnTo>
                    <a:cubicBezTo>
                      <a:pt x="114300" y="20320"/>
                      <a:pt x="108585" y="15875"/>
                      <a:pt x="97789" y="15875"/>
                    </a:cubicBezTo>
                    <a:lnTo>
                      <a:pt x="18414" y="15875"/>
                    </a:lnTo>
                    <a:lnTo>
                      <a:pt x="18414" y="61595"/>
                    </a:lnTo>
                    <a:close/>
                    <a:moveTo>
                      <a:pt x="102870" y="0"/>
                    </a:moveTo>
                    <a:cubicBezTo>
                      <a:pt x="111760" y="0"/>
                      <a:pt x="119380" y="1905"/>
                      <a:pt x="125095" y="6350"/>
                    </a:cubicBezTo>
                    <a:cubicBezTo>
                      <a:pt x="130810" y="10795"/>
                      <a:pt x="133350" y="16510"/>
                      <a:pt x="133350" y="24130"/>
                    </a:cubicBezTo>
                    <a:lnTo>
                      <a:pt x="133350" y="46355"/>
                    </a:lnTo>
                    <a:cubicBezTo>
                      <a:pt x="133350" y="54610"/>
                      <a:pt x="132080" y="60325"/>
                      <a:pt x="128905" y="63500"/>
                    </a:cubicBezTo>
                    <a:cubicBezTo>
                      <a:pt x="125730" y="66040"/>
                      <a:pt x="121285" y="67945"/>
                      <a:pt x="114300" y="67945"/>
                    </a:cubicBezTo>
                    <a:cubicBezTo>
                      <a:pt x="120650" y="69850"/>
                      <a:pt x="125730" y="72390"/>
                      <a:pt x="128905" y="76200"/>
                    </a:cubicBezTo>
                    <a:cubicBezTo>
                      <a:pt x="132080" y="80010"/>
                      <a:pt x="133350" y="85725"/>
                      <a:pt x="133350" y="93980"/>
                    </a:cubicBezTo>
                    <a:lnTo>
                      <a:pt x="133350" y="135255"/>
                    </a:lnTo>
                    <a:lnTo>
                      <a:pt x="114300" y="135255"/>
                    </a:lnTo>
                    <a:lnTo>
                      <a:pt x="114300" y="90805"/>
                    </a:lnTo>
                    <a:cubicBezTo>
                      <a:pt x="114300" y="83185"/>
                      <a:pt x="108585" y="78740"/>
                      <a:pt x="97789" y="78740"/>
                    </a:cubicBezTo>
                    <a:lnTo>
                      <a:pt x="18414" y="78740"/>
                    </a:lnTo>
                    <a:lnTo>
                      <a:pt x="18414" y="134620"/>
                    </a:lnTo>
                    <a:lnTo>
                      <a:pt x="0" y="134620"/>
                    </a:lnTo>
                    <a:lnTo>
                      <a:pt x="0" y="0"/>
                    </a:lnTo>
                    <a:lnTo>
                      <a:pt x="1028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" name="Frihåndsform: figur 26">
                <a:extLst>
                  <a:ext uri="{FF2B5EF4-FFF2-40B4-BE49-F238E27FC236}">
                    <a16:creationId xmlns:a16="http://schemas.microsoft.com/office/drawing/2014/main" id="{94C211A2-E362-9FD5-9D8B-908D63A2E369}"/>
                  </a:ext>
                </a:extLst>
              </p:cNvPr>
              <p:cNvSpPr/>
              <p:nvPr/>
            </p:nvSpPr>
            <p:spPr>
              <a:xfrm>
                <a:off x="11748134" y="6419058"/>
                <a:ext cx="139700" cy="135254"/>
              </a:xfrm>
              <a:custGeom>
                <a:avLst/>
                <a:gdLst>
                  <a:gd name="connsiteX0" fmla="*/ 130175 w 139700"/>
                  <a:gd name="connsiteY0" fmla="*/ 635 h 135254"/>
                  <a:gd name="connsiteX1" fmla="*/ 130175 w 139700"/>
                  <a:gd name="connsiteY1" fmla="*/ 17145 h 135254"/>
                  <a:gd name="connsiteX2" fmla="*/ 34925 w 139700"/>
                  <a:gd name="connsiteY2" fmla="*/ 17145 h 135254"/>
                  <a:gd name="connsiteX3" fmla="*/ 23495 w 139700"/>
                  <a:gd name="connsiteY3" fmla="*/ 21590 h 135254"/>
                  <a:gd name="connsiteX4" fmla="*/ 19050 w 139700"/>
                  <a:gd name="connsiteY4" fmla="*/ 33020 h 135254"/>
                  <a:gd name="connsiteX5" fmla="*/ 19050 w 139700"/>
                  <a:gd name="connsiteY5" fmla="*/ 102235 h 135254"/>
                  <a:gd name="connsiteX6" fmla="*/ 23495 w 139700"/>
                  <a:gd name="connsiteY6" fmla="*/ 113665 h 135254"/>
                  <a:gd name="connsiteX7" fmla="*/ 34925 w 139700"/>
                  <a:gd name="connsiteY7" fmla="*/ 118110 h 135254"/>
                  <a:gd name="connsiteX8" fmla="*/ 104775 w 139700"/>
                  <a:gd name="connsiteY8" fmla="*/ 118110 h 135254"/>
                  <a:gd name="connsiteX9" fmla="*/ 116205 w 139700"/>
                  <a:gd name="connsiteY9" fmla="*/ 113665 h 135254"/>
                  <a:gd name="connsiteX10" fmla="*/ 120650 w 139700"/>
                  <a:gd name="connsiteY10" fmla="*/ 102235 h 135254"/>
                  <a:gd name="connsiteX11" fmla="*/ 120650 w 139700"/>
                  <a:gd name="connsiteY11" fmla="*/ 73025 h 135254"/>
                  <a:gd name="connsiteX12" fmla="*/ 83820 w 139700"/>
                  <a:gd name="connsiteY12" fmla="*/ 73025 h 135254"/>
                  <a:gd name="connsiteX13" fmla="*/ 83820 w 139700"/>
                  <a:gd name="connsiteY13" fmla="*/ 56515 h 135254"/>
                  <a:gd name="connsiteX14" fmla="*/ 139700 w 139700"/>
                  <a:gd name="connsiteY14" fmla="*/ 56515 h 135254"/>
                  <a:gd name="connsiteX15" fmla="*/ 139700 w 139700"/>
                  <a:gd name="connsiteY15" fmla="*/ 104775 h 135254"/>
                  <a:gd name="connsiteX16" fmla="*/ 130810 w 139700"/>
                  <a:gd name="connsiteY16" fmla="*/ 126365 h 135254"/>
                  <a:gd name="connsiteX17" fmla="*/ 109220 w 139700"/>
                  <a:gd name="connsiteY17" fmla="*/ 135255 h 135254"/>
                  <a:gd name="connsiteX18" fmla="*/ 30480 w 139700"/>
                  <a:gd name="connsiteY18" fmla="*/ 135255 h 135254"/>
                  <a:gd name="connsiteX19" fmla="*/ 8890 w 139700"/>
                  <a:gd name="connsiteY19" fmla="*/ 126365 h 135254"/>
                  <a:gd name="connsiteX20" fmla="*/ 0 w 139700"/>
                  <a:gd name="connsiteY20" fmla="*/ 104775 h 135254"/>
                  <a:gd name="connsiteX21" fmla="*/ 0 w 139700"/>
                  <a:gd name="connsiteY21" fmla="*/ 30480 h 135254"/>
                  <a:gd name="connsiteX22" fmla="*/ 8890 w 139700"/>
                  <a:gd name="connsiteY22" fmla="*/ 8890 h 135254"/>
                  <a:gd name="connsiteX23" fmla="*/ 30480 w 139700"/>
                  <a:gd name="connsiteY23" fmla="*/ 0 h 135254"/>
                  <a:gd name="connsiteX24" fmla="*/ 130175 w 139700"/>
                  <a:gd name="connsiteY24" fmla="*/ 0 h 13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39700" h="135254">
                    <a:moveTo>
                      <a:pt x="130175" y="635"/>
                    </a:moveTo>
                    <a:lnTo>
                      <a:pt x="130175" y="17145"/>
                    </a:lnTo>
                    <a:lnTo>
                      <a:pt x="34925" y="17145"/>
                    </a:lnTo>
                    <a:cubicBezTo>
                      <a:pt x="30480" y="17145"/>
                      <a:pt x="26670" y="18415"/>
                      <a:pt x="23495" y="21590"/>
                    </a:cubicBezTo>
                    <a:cubicBezTo>
                      <a:pt x="20320" y="24765"/>
                      <a:pt x="19050" y="28575"/>
                      <a:pt x="19050" y="33020"/>
                    </a:cubicBezTo>
                    <a:lnTo>
                      <a:pt x="19050" y="102235"/>
                    </a:lnTo>
                    <a:cubicBezTo>
                      <a:pt x="19050" y="106680"/>
                      <a:pt x="20320" y="110490"/>
                      <a:pt x="23495" y="113665"/>
                    </a:cubicBezTo>
                    <a:cubicBezTo>
                      <a:pt x="26670" y="116840"/>
                      <a:pt x="30480" y="118110"/>
                      <a:pt x="34925" y="118110"/>
                    </a:cubicBezTo>
                    <a:lnTo>
                      <a:pt x="104775" y="118110"/>
                    </a:lnTo>
                    <a:cubicBezTo>
                      <a:pt x="109220" y="118110"/>
                      <a:pt x="113030" y="116840"/>
                      <a:pt x="116205" y="113665"/>
                    </a:cubicBezTo>
                    <a:cubicBezTo>
                      <a:pt x="119380" y="110490"/>
                      <a:pt x="120650" y="106680"/>
                      <a:pt x="120650" y="102235"/>
                    </a:cubicBezTo>
                    <a:lnTo>
                      <a:pt x="120650" y="73025"/>
                    </a:lnTo>
                    <a:lnTo>
                      <a:pt x="83820" y="73025"/>
                    </a:lnTo>
                    <a:lnTo>
                      <a:pt x="83820" y="56515"/>
                    </a:lnTo>
                    <a:lnTo>
                      <a:pt x="139700" y="56515"/>
                    </a:lnTo>
                    <a:lnTo>
                      <a:pt x="139700" y="104775"/>
                    </a:lnTo>
                    <a:cubicBezTo>
                      <a:pt x="139700" y="113030"/>
                      <a:pt x="136525" y="120015"/>
                      <a:pt x="130810" y="126365"/>
                    </a:cubicBezTo>
                    <a:cubicBezTo>
                      <a:pt x="125095" y="132080"/>
                      <a:pt x="117475" y="135255"/>
                      <a:pt x="109220" y="135255"/>
                    </a:cubicBezTo>
                    <a:lnTo>
                      <a:pt x="30480" y="135255"/>
                    </a:lnTo>
                    <a:cubicBezTo>
                      <a:pt x="22225" y="135255"/>
                      <a:pt x="14605" y="132080"/>
                      <a:pt x="8890" y="126365"/>
                    </a:cubicBezTo>
                    <a:cubicBezTo>
                      <a:pt x="3175" y="120650"/>
                      <a:pt x="0" y="113030"/>
                      <a:pt x="0" y="104775"/>
                    </a:cubicBezTo>
                    <a:lnTo>
                      <a:pt x="0" y="30480"/>
                    </a:lnTo>
                    <a:cubicBezTo>
                      <a:pt x="0" y="22225"/>
                      <a:pt x="3175" y="14605"/>
                      <a:pt x="8890" y="8890"/>
                    </a:cubicBezTo>
                    <a:cubicBezTo>
                      <a:pt x="14605" y="3175"/>
                      <a:pt x="22225" y="0"/>
                      <a:pt x="30480" y="0"/>
                    </a:cubicBezTo>
                    <a:lnTo>
                      <a:pt x="13017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" name="Frihåndsform: figur 27">
                <a:extLst>
                  <a:ext uri="{FF2B5EF4-FFF2-40B4-BE49-F238E27FC236}">
                    <a16:creationId xmlns:a16="http://schemas.microsoft.com/office/drawing/2014/main" id="{EC57E802-21A0-E7A4-ABFE-BF8A2F993CAC}"/>
                  </a:ext>
                </a:extLst>
              </p:cNvPr>
              <p:cNvSpPr/>
              <p:nvPr/>
            </p:nvSpPr>
            <p:spPr>
              <a:xfrm>
                <a:off x="11073130" y="6419693"/>
                <a:ext cx="138429" cy="25399"/>
              </a:xfrm>
              <a:custGeom>
                <a:avLst/>
                <a:gdLst>
                  <a:gd name="connsiteX0" fmla="*/ 0 w 138429"/>
                  <a:gd name="connsiteY0" fmla="*/ 0 h 25399"/>
                  <a:gd name="connsiteX1" fmla="*/ 138431 w 138429"/>
                  <a:gd name="connsiteY1" fmla="*/ 0 h 25399"/>
                  <a:gd name="connsiteX2" fmla="*/ 138431 w 138429"/>
                  <a:gd name="connsiteY2" fmla="*/ 25400 h 25399"/>
                  <a:gd name="connsiteX3" fmla="*/ 0 w 138429"/>
                  <a:gd name="connsiteY3" fmla="*/ 25400 h 25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429" h="25399">
                    <a:moveTo>
                      <a:pt x="0" y="0"/>
                    </a:moveTo>
                    <a:lnTo>
                      <a:pt x="138431" y="0"/>
                    </a:lnTo>
                    <a:lnTo>
                      <a:pt x="138431" y="25400"/>
                    </a:lnTo>
                    <a:lnTo>
                      <a:pt x="0" y="25400"/>
                    </a:lnTo>
                    <a:close/>
                  </a:path>
                </a:pathLst>
              </a:custGeom>
              <a:solidFill>
                <a:srgbClr val="F6CB0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9" name="Frihåndsform: figur 28">
                <a:extLst>
                  <a:ext uri="{FF2B5EF4-FFF2-40B4-BE49-F238E27FC236}">
                    <a16:creationId xmlns:a16="http://schemas.microsoft.com/office/drawing/2014/main" id="{63E826EC-2D3B-A300-99E2-6FF8ECAED5AF}"/>
                  </a:ext>
                </a:extLst>
              </p:cNvPr>
              <p:cNvSpPr/>
              <p:nvPr/>
            </p:nvSpPr>
            <p:spPr>
              <a:xfrm>
                <a:off x="11073130" y="6474303"/>
                <a:ext cx="138429" cy="25399"/>
              </a:xfrm>
              <a:custGeom>
                <a:avLst/>
                <a:gdLst>
                  <a:gd name="connsiteX0" fmla="*/ 0 w 138429"/>
                  <a:gd name="connsiteY0" fmla="*/ 0 h 25399"/>
                  <a:gd name="connsiteX1" fmla="*/ 138431 w 138429"/>
                  <a:gd name="connsiteY1" fmla="*/ 0 h 25399"/>
                  <a:gd name="connsiteX2" fmla="*/ 138431 w 138429"/>
                  <a:gd name="connsiteY2" fmla="*/ 25400 h 25399"/>
                  <a:gd name="connsiteX3" fmla="*/ 0 w 138429"/>
                  <a:gd name="connsiteY3" fmla="*/ 25400 h 25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429" h="25399">
                    <a:moveTo>
                      <a:pt x="0" y="0"/>
                    </a:moveTo>
                    <a:lnTo>
                      <a:pt x="138431" y="0"/>
                    </a:lnTo>
                    <a:lnTo>
                      <a:pt x="138431" y="25400"/>
                    </a:lnTo>
                    <a:lnTo>
                      <a:pt x="0" y="25400"/>
                    </a:lnTo>
                    <a:close/>
                  </a:path>
                </a:pathLst>
              </a:custGeom>
              <a:solidFill>
                <a:srgbClr val="D9A91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0" name="Frihåndsform: figur 29">
                <a:extLst>
                  <a:ext uri="{FF2B5EF4-FFF2-40B4-BE49-F238E27FC236}">
                    <a16:creationId xmlns:a16="http://schemas.microsoft.com/office/drawing/2014/main" id="{271183AE-3435-DB58-C60D-B86A38978EA5}"/>
                  </a:ext>
                </a:extLst>
              </p:cNvPr>
              <p:cNvSpPr/>
              <p:nvPr/>
            </p:nvSpPr>
            <p:spPr>
              <a:xfrm>
                <a:off x="11073130" y="6529548"/>
                <a:ext cx="138429" cy="25399"/>
              </a:xfrm>
              <a:custGeom>
                <a:avLst/>
                <a:gdLst>
                  <a:gd name="connsiteX0" fmla="*/ 0 w 138429"/>
                  <a:gd name="connsiteY0" fmla="*/ 0 h 25399"/>
                  <a:gd name="connsiteX1" fmla="*/ 138431 w 138429"/>
                  <a:gd name="connsiteY1" fmla="*/ 0 h 25399"/>
                  <a:gd name="connsiteX2" fmla="*/ 138431 w 138429"/>
                  <a:gd name="connsiteY2" fmla="*/ 25400 h 25399"/>
                  <a:gd name="connsiteX3" fmla="*/ 0 w 138429"/>
                  <a:gd name="connsiteY3" fmla="*/ 25400 h 25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429" h="25399">
                    <a:moveTo>
                      <a:pt x="0" y="0"/>
                    </a:moveTo>
                    <a:lnTo>
                      <a:pt x="138431" y="0"/>
                    </a:lnTo>
                    <a:lnTo>
                      <a:pt x="138431" y="25400"/>
                    </a:lnTo>
                    <a:lnTo>
                      <a:pt x="0" y="25400"/>
                    </a:lnTo>
                    <a:close/>
                  </a:path>
                </a:pathLst>
              </a:custGeom>
              <a:solidFill>
                <a:srgbClr val="AB7A1A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31" name="Frihåndsform: figur 30">
              <a:extLst>
                <a:ext uri="{FF2B5EF4-FFF2-40B4-BE49-F238E27FC236}">
                  <a16:creationId xmlns:a16="http://schemas.microsoft.com/office/drawing/2014/main" id="{3CF8D4A9-2633-3C44-71EC-E7781BAF06DA}"/>
                </a:ext>
              </a:extLst>
            </p:cNvPr>
            <p:cNvSpPr/>
            <p:nvPr/>
          </p:nvSpPr>
          <p:spPr>
            <a:xfrm>
              <a:off x="593212" y="6119973"/>
              <a:ext cx="4296670" cy="902334"/>
            </a:xfrm>
            <a:custGeom>
              <a:avLst/>
              <a:gdLst>
                <a:gd name="connsiteX0" fmla="*/ 0 w 4295775"/>
                <a:gd name="connsiteY0" fmla="*/ 0 h 902334"/>
                <a:gd name="connsiteX1" fmla="*/ 4295775 w 4295775"/>
                <a:gd name="connsiteY1" fmla="*/ 0 h 902334"/>
                <a:gd name="connsiteX2" fmla="*/ 4295775 w 4295775"/>
                <a:gd name="connsiteY2" fmla="*/ 902334 h 902334"/>
                <a:gd name="connsiteX3" fmla="*/ 0 w 4295775"/>
                <a:gd name="connsiteY3" fmla="*/ 902334 h 90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5775" h="902334">
                  <a:moveTo>
                    <a:pt x="0" y="0"/>
                  </a:moveTo>
                  <a:lnTo>
                    <a:pt x="4295775" y="0"/>
                  </a:lnTo>
                  <a:lnTo>
                    <a:pt x="4295775" y="902334"/>
                  </a:lnTo>
                  <a:lnTo>
                    <a:pt x="0" y="902334"/>
                  </a:lnTo>
                  <a:close/>
                </a:path>
              </a:pathLst>
            </a:custGeom>
            <a:noFill/>
            <a:ln w="9525" cap="flat">
              <a:solidFill>
                <a:srgbClr val="D9A91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id="{FA3E3E8B-2822-588F-D876-FCA01F7905B9}"/>
                </a:ext>
              </a:extLst>
            </p:cNvPr>
            <p:cNvSpPr txBox="1"/>
            <p:nvPr userDrawn="1"/>
          </p:nvSpPr>
          <p:spPr>
            <a:xfrm>
              <a:off x="586531" y="6380921"/>
              <a:ext cx="42945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b="0" i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Skape mer effektive virksomheter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598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4ABEC1A-32CA-2EB1-00E4-724D8E687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8CAD807-C684-A9CB-1D8E-ED9B588CA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0B2EA66-D635-7A5E-0AB3-6EFBF3AB45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B08622-6447-4AD3-9C63-61788760068F}" type="datetimeFigureOut">
              <a:rPr lang="nb-NO" smtClean="0"/>
              <a:t>22.10.2025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D867EED-E34B-8F6A-B51D-C553DA6EAA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8357D9B-71EE-0C83-BFEE-17F07C7D8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39721F-2037-4943-801E-74A9B10A05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125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seberg.atlassian.net/wiki/spaces/Autobank/pages/2464874607/Betalinger+-+oppsett#Automatisk-henting-og-bokf%C3%B8ring-av-returdat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eberg.no/suppor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seberg.atlassian.net/wiki/spaces/Autobank/pages/1437892836/Brukerdokumentasjon+Autobank+BC+Online+-+Nors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F5267C-472D-D301-E5F0-430896D293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err="1"/>
              <a:t>Autobank</a:t>
            </a:r>
            <a:r>
              <a:rPr lang="nb-NO"/>
              <a:t> - </a:t>
            </a:r>
            <a:r>
              <a:rPr lang="nb-NO" err="1"/>
              <a:t>Webinar</a:t>
            </a:r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908F1AA-A1E1-BCCB-3FF8-90136AA0EE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sz="4000">
                <a:latin typeface="Roboto Light"/>
                <a:ea typeface="Roboto Light"/>
                <a:cs typeface="Roboto"/>
              </a:rPr>
              <a:t>Hva er nytt?</a:t>
            </a:r>
          </a:p>
        </p:txBody>
      </p:sp>
    </p:spTree>
    <p:extLst>
      <p:ext uri="{BB962C8B-B14F-4D97-AF65-F5344CB8AC3E}">
        <p14:creationId xmlns:p14="http://schemas.microsoft.com/office/powerpoint/2010/main" val="2809895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A77B56-27B9-696F-4EED-DDC3032C2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>
                <a:latin typeface="Roboto Slab"/>
                <a:ea typeface="Roboto Slab"/>
                <a:cs typeface="Roboto Slab"/>
              </a:rPr>
              <a:t>Sette en fast betalingsdato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B04E75B-803C-F0AA-573D-C32401DA0F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514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>
                <a:latin typeface="Roboto"/>
                <a:ea typeface="Roboto"/>
                <a:cs typeface="Roboto"/>
              </a:rPr>
              <a:t>Her har du mulighet til å velge dato for utbetaling</a:t>
            </a:r>
          </a:p>
          <a:p>
            <a:r>
              <a:rPr lang="nb-NO">
                <a:latin typeface="Roboto"/>
                <a:ea typeface="Roboto"/>
                <a:cs typeface="Roboto"/>
              </a:rPr>
              <a:t>Overstyrer forfallsdato</a:t>
            </a:r>
            <a:endParaRPr lang="nb-NO"/>
          </a:p>
          <a:p>
            <a:r>
              <a:rPr lang="nb-NO">
                <a:latin typeface="Roboto"/>
                <a:ea typeface="Roboto"/>
                <a:cs typeface="Roboto"/>
              </a:rPr>
              <a:t>Samler forskjellig forfall til samme dato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AEC71FD-36D9-BAAC-1F68-63C354032E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804"/>
          <a:stretch>
            <a:fillRect/>
          </a:stretch>
        </p:blipFill>
        <p:spPr>
          <a:xfrm>
            <a:off x="6172200" y="1825625"/>
            <a:ext cx="5181600" cy="3551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1817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FDD796-9B82-8F43-CA56-1B556130A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>
                <a:latin typeface="Roboto Slab"/>
                <a:ea typeface="Roboto Slab"/>
                <a:cs typeface="Roboto Slab"/>
              </a:rPr>
              <a:t>Utelat leverandører i </a:t>
            </a:r>
            <a:r>
              <a:rPr lang="nb-NO" err="1">
                <a:latin typeface="Roboto Slab"/>
                <a:ea typeface="Roboto Slab"/>
                <a:cs typeface="Roboto Slab"/>
              </a:rPr>
              <a:t>AutoBank</a:t>
            </a:r>
            <a:r>
              <a:rPr lang="nb-NO">
                <a:latin typeface="Roboto Slab"/>
                <a:ea typeface="Roboto Slab"/>
                <a:cs typeface="Roboto Slab"/>
              </a:rPr>
              <a:t> 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0B77582-341A-EAD8-5FAA-BA01387967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514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>
                <a:latin typeface="Roboto"/>
                <a:ea typeface="Roboto"/>
                <a:cs typeface="Roboto"/>
              </a:rPr>
              <a:t>Ved aktivering av funksjon så vil ikke leverandør eller kunde komme frem når det lages betalingsforslag </a:t>
            </a:r>
          </a:p>
          <a:p>
            <a:pPr marL="0" indent="0">
              <a:buNone/>
            </a:pPr>
            <a:endParaRPr lang="nb-NO">
              <a:latin typeface="Roboto"/>
              <a:ea typeface="Roboto"/>
              <a:cs typeface="Roboto"/>
            </a:endParaRPr>
          </a:p>
          <a:p>
            <a:r>
              <a:rPr lang="nb-NO">
                <a:latin typeface="Roboto"/>
                <a:ea typeface="Roboto"/>
                <a:cs typeface="Roboto"/>
              </a:rPr>
              <a:t>Nyttig om man har faste betalingstrekk eller ved </a:t>
            </a:r>
            <a:r>
              <a:rPr lang="nb-NO" err="1">
                <a:latin typeface="Roboto"/>
                <a:ea typeface="Roboto"/>
                <a:cs typeface="Roboto"/>
              </a:rPr>
              <a:t>intercompany</a:t>
            </a:r>
            <a:r>
              <a:rPr lang="nb-NO">
                <a:latin typeface="Roboto"/>
                <a:ea typeface="Roboto"/>
                <a:cs typeface="Roboto"/>
              </a:rPr>
              <a:t>-leverandører</a:t>
            </a:r>
            <a:endParaRPr lang="nb-NO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F35F116-37BD-A118-DEE5-2923583514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99030" y="2255992"/>
            <a:ext cx="5181600" cy="25756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7A0932-E8E7-9126-E5CA-BDAF9EFA0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268" y="1820084"/>
            <a:ext cx="170497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18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473118-921B-71D9-53CB-3BD65027A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>
                <a:latin typeface="Roboto Slab"/>
                <a:ea typeface="Roboto Slab"/>
                <a:cs typeface="Roboto Slab"/>
              </a:rPr>
              <a:t>Autobank</a:t>
            </a:r>
            <a:r>
              <a:rPr lang="nb-NO">
                <a:latin typeface="Roboto Slab"/>
                <a:ea typeface="Roboto Slab"/>
                <a:cs typeface="Roboto Slab"/>
              </a:rPr>
              <a:t> beløpsgrenser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A772BC-E870-BCD9-19DF-DCA7FE7BAD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64719" y="1509323"/>
            <a:ext cx="4814788" cy="45506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0F1F3B-5E33-1AD4-4207-3DDDC939B5AD}"/>
              </a:ext>
            </a:extLst>
          </p:cNvPr>
          <p:cNvSpPr txBox="1"/>
          <p:nvPr/>
        </p:nvSpPr>
        <p:spPr>
          <a:xfrm>
            <a:off x="897466" y="2218266"/>
            <a:ext cx="35052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/>
              <a:t>Brukes til å kontrollere større betalinger til kunder eller leverandører</a:t>
            </a:r>
          </a:p>
          <a:p>
            <a:endParaRPr lang="nb-NO"/>
          </a:p>
          <a:p>
            <a:r>
              <a:rPr lang="nb-NO"/>
              <a:t>Ved å sette beløpsgrense, vil  faktura med høyere eller samme beløp bli skilt ut i et eget betalingsforslag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D62B63-1BD0-B0C9-7CB3-1C8DDB8DE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04733"/>
            <a:ext cx="12192000" cy="213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5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D5C23E-1A21-9CDB-160F-930935003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latin typeface="Roboto Slab"/>
                <a:ea typeface="Roboto Slab"/>
                <a:cs typeface="Roboto Slab"/>
              </a:rPr>
              <a:t>Automatikk i </a:t>
            </a:r>
            <a:r>
              <a:rPr lang="nb-NO" err="1">
                <a:latin typeface="Roboto Slab"/>
                <a:ea typeface="Roboto Slab"/>
                <a:cs typeface="Roboto Slab"/>
              </a:rPr>
              <a:t>AutoBank</a:t>
            </a:r>
            <a:r>
              <a:rPr lang="nb-NO">
                <a:latin typeface="Roboto Slab"/>
                <a:ea typeface="Roboto Slab"/>
                <a:cs typeface="Roboto Slab"/>
              </a:rPr>
              <a:t> med jobbkøer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F51A62-AAF2-9D25-A19F-9FC3ABFCB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04381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nb-NO">
                <a:latin typeface="Roboto"/>
                <a:ea typeface="Roboto"/>
                <a:cs typeface="Roboto"/>
              </a:rPr>
              <a:t>Det finnes 3 jobbkøer som kan aktiveres:</a:t>
            </a:r>
          </a:p>
          <a:p>
            <a:r>
              <a:rPr lang="nb-NO">
                <a:latin typeface="Roboto"/>
                <a:ea typeface="Roboto"/>
                <a:cs typeface="Roboto"/>
              </a:rPr>
              <a:t>Hente status på betalinger </a:t>
            </a:r>
            <a:endParaRPr lang="nb-NO"/>
          </a:p>
          <a:p>
            <a:r>
              <a:rPr lang="nb-NO">
                <a:latin typeface="Roboto"/>
                <a:ea typeface="Roboto"/>
                <a:cs typeface="Roboto"/>
              </a:rPr>
              <a:t>Bokføre betalinger</a:t>
            </a:r>
          </a:p>
          <a:p>
            <a:r>
              <a:rPr lang="nb-NO">
                <a:latin typeface="Roboto"/>
                <a:ea typeface="Roboto"/>
                <a:cs typeface="Roboto"/>
              </a:rPr>
              <a:t>Hente innbetalinger (kan også bokføre innbetalinger automatisk) - for alle kontoer per nå, dette vil kommer per konto.</a:t>
            </a:r>
          </a:p>
          <a:p>
            <a:endParaRPr lang="nb-NO"/>
          </a:p>
          <a:p>
            <a:pPr marL="0" indent="0">
              <a:buNone/>
            </a:pPr>
            <a:r>
              <a:rPr lang="nb-NO">
                <a:latin typeface="Roboto"/>
                <a:ea typeface="Roboto"/>
                <a:cs typeface="Roboto"/>
              </a:rPr>
              <a:t>Brukerdokumentasjon:</a:t>
            </a:r>
          </a:p>
          <a:p>
            <a:pPr marL="0" indent="0">
              <a:buNone/>
            </a:pPr>
            <a:r>
              <a:rPr lang="nb-NO">
                <a:latin typeface="Roboto"/>
                <a:ea typeface="Roboto"/>
                <a:cs typeface="Roboto"/>
                <a:hlinkClick r:id="rId3"/>
              </a:rPr>
              <a:t>Betalinger - oppsett - Sumango Autobank - Confluence</a:t>
            </a:r>
            <a:endParaRPr lang="nb-NO">
              <a:latin typeface="Roboto"/>
              <a:ea typeface="Roboto"/>
              <a:cs typeface="Roboto"/>
            </a:endParaRP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6829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E22899-AF45-E43B-7AC0-A224AE44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>
                <a:latin typeface="Roboto Slab"/>
                <a:ea typeface="Roboto Slab"/>
                <a:cs typeface="Roboto Slab"/>
              </a:rPr>
              <a:t>Mine bankkonti oversikt</a:t>
            </a:r>
            <a:endParaRPr lang="nb-NO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C7B3A94-CF3F-DA5A-1898-D1C1C9A7A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161693" cy="35514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>
                <a:latin typeface="Roboto"/>
                <a:ea typeface="Roboto"/>
                <a:cs typeface="Roboto"/>
              </a:rPr>
              <a:t>Gir rask oversikt over bankutskrift og hva som er bokført i BC</a:t>
            </a:r>
            <a:endParaRPr lang="en-US"/>
          </a:p>
          <a:p>
            <a:r>
              <a:rPr lang="nb-NO">
                <a:latin typeface="Roboto"/>
                <a:ea typeface="Roboto"/>
                <a:cs typeface="Roboto"/>
              </a:rPr>
              <a:t>Her kan du legge opp dine ønskede kontoer </a:t>
            </a:r>
          </a:p>
          <a:p>
            <a:r>
              <a:rPr lang="nb-NO">
                <a:latin typeface="Roboto"/>
                <a:ea typeface="Roboto"/>
                <a:cs typeface="Roboto"/>
              </a:rPr>
              <a:t>Viser saldooversikt</a:t>
            </a:r>
          </a:p>
          <a:p>
            <a:r>
              <a:rPr lang="nb-NO">
                <a:latin typeface="Roboto"/>
                <a:ea typeface="Roboto"/>
                <a:cs typeface="Roboto"/>
              </a:rPr>
              <a:t>Detaljert transaksjonsoversikt</a:t>
            </a:r>
          </a:p>
          <a:p>
            <a:pPr marL="0" indent="0">
              <a:buNone/>
            </a:pPr>
            <a:endParaRPr lang="en-US" sz="2000">
              <a:solidFill>
                <a:srgbClr val="FF0000"/>
              </a:solidFill>
            </a:endParaRP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C62505-9D1A-B001-6D6A-B25F0BAC67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60" t="-12308" r="-60" b="20923"/>
          <a:stretch>
            <a:fillRect/>
          </a:stretch>
        </p:blipFill>
        <p:spPr>
          <a:xfrm>
            <a:off x="197732" y="3967514"/>
            <a:ext cx="11796563" cy="2097753"/>
          </a:xfrm>
          <a:prstGeom prst="rect">
            <a:avLst/>
          </a:prstGeom>
        </p:spPr>
      </p:pic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B522407F-EAAE-CD02-EEC4-91585E05A8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-6571" t="2857" r="6690" b="11020"/>
          <a:stretch>
            <a:fillRect/>
          </a:stretch>
        </p:blipFill>
        <p:spPr>
          <a:xfrm>
            <a:off x="5426019" y="3152553"/>
            <a:ext cx="5175414" cy="1305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8974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FC928A-64D5-65F6-B4E5-90DA2A00D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latin typeface="Roboto Slab"/>
                <a:ea typeface="Roboto Slab"/>
                <a:cs typeface="Roboto Slab"/>
              </a:rPr>
              <a:t>Hva kommer videre?</a:t>
            </a:r>
            <a:endParaRPr lang="nb-NO">
              <a:cs typeface="Roboto Slab" pitchFamily="2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C12932A-2296-F4CE-15DC-C57BC0F10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0268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b-NO" err="1">
                <a:latin typeface="Roboto"/>
                <a:ea typeface="Roboto"/>
                <a:cs typeface="Roboto"/>
              </a:rPr>
              <a:t>AutobankHub</a:t>
            </a:r>
            <a:r>
              <a:rPr lang="nb-NO">
                <a:latin typeface="Roboto"/>
                <a:ea typeface="Roboto"/>
                <a:cs typeface="Roboto"/>
              </a:rPr>
              <a:t> </a:t>
            </a:r>
            <a:endParaRPr lang="nb-NO"/>
          </a:p>
          <a:p>
            <a:pPr lvl="1">
              <a:buFont typeface="Courier New" panose="020B0604020202020204" pitchFamily="34" charset="0"/>
              <a:buChar char="o"/>
            </a:pPr>
            <a:r>
              <a:rPr lang="nb-NO">
                <a:latin typeface="Roboto"/>
                <a:ea typeface="Roboto"/>
                <a:cs typeface="Roboto"/>
              </a:rPr>
              <a:t>Vise data på tvers av selskaper og kontoer i en og samme oversikt </a:t>
            </a:r>
            <a:endParaRPr lang="nb-NO"/>
          </a:p>
          <a:p>
            <a:pPr lvl="1">
              <a:buFont typeface="Courier New" panose="020B0604020202020204" pitchFamily="34" charset="0"/>
              <a:buChar char="o"/>
            </a:pPr>
            <a:r>
              <a:rPr lang="nb-NO">
                <a:latin typeface="Roboto"/>
                <a:ea typeface="Roboto"/>
                <a:cs typeface="Roboto"/>
              </a:rPr>
              <a:t>Full oversikt over hvilke selskaper hvor det er oppgaver å utføre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>
                <a:latin typeface="Roboto"/>
                <a:ea typeface="Roboto"/>
                <a:cs typeface="Roboto"/>
              </a:rPr>
              <a:t>Automatisk avstemming er først ut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nb-NO">
              <a:latin typeface="Roboto"/>
              <a:ea typeface="Roboto"/>
              <a:cs typeface="Roboto"/>
            </a:endParaRPr>
          </a:p>
          <a:p>
            <a:r>
              <a:rPr lang="nb-NO">
                <a:latin typeface="Roboto"/>
                <a:ea typeface="Roboto"/>
                <a:cs typeface="Roboto"/>
              </a:rPr>
              <a:t>Effektivisert innhenting av innbetalinger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>
                <a:latin typeface="Roboto"/>
                <a:ea typeface="Roboto"/>
                <a:cs typeface="Roboto"/>
              </a:rPr>
              <a:t>Tekniske forbedringer </a:t>
            </a:r>
            <a:endParaRPr lang="nb-NO"/>
          </a:p>
          <a:p>
            <a:pPr lvl="1">
              <a:buFont typeface="Courier New" panose="020B0604020202020204" pitchFamily="34" charset="0"/>
              <a:buChar char="o"/>
            </a:pPr>
            <a:r>
              <a:rPr lang="nb-NO">
                <a:latin typeface="Roboto"/>
                <a:ea typeface="Roboto"/>
                <a:cs typeface="Roboto"/>
              </a:rPr>
              <a:t>Mulighet for spesifisering av matching når det ikke er KID</a:t>
            </a:r>
            <a:endParaRPr lang="nb-NO"/>
          </a:p>
          <a:p>
            <a:endParaRPr lang="nb-NO"/>
          </a:p>
          <a:p>
            <a:pPr marL="0" indent="0">
              <a:buNone/>
            </a:pPr>
            <a:br>
              <a:rPr lang="nb-NO"/>
            </a:b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1237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938DE4A-3F5C-D276-5BB2-8067E5474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Informasjon og tips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FEEF04-5EA2-AC2E-92AC-118E434705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Calibri" panose="020B0604020202020204" pitchFamily="34" charset="0"/>
              <a:buChar char="-"/>
            </a:pPr>
            <a:r>
              <a:rPr lang="nb-NO">
                <a:latin typeface="Roboto"/>
                <a:ea typeface="Roboto"/>
                <a:cs typeface="Roboto"/>
              </a:rPr>
              <a:t>Bruk kundeportalen</a:t>
            </a:r>
            <a:br>
              <a:rPr lang="nb-NO">
                <a:latin typeface="Roboto"/>
                <a:ea typeface="Roboto"/>
                <a:cs typeface="Roboto"/>
              </a:rPr>
            </a:br>
            <a:r>
              <a:rPr lang="nb-NO" sz="2000">
                <a:latin typeface="Roboto"/>
                <a:ea typeface="Roboto"/>
                <a:cs typeface="Roboto"/>
              </a:rPr>
              <a:t>- raskere oppfølging</a:t>
            </a:r>
            <a:br>
              <a:rPr lang="nb-NO" sz="2000">
                <a:latin typeface="Roboto"/>
                <a:ea typeface="Roboto"/>
                <a:cs typeface="Roboto"/>
              </a:rPr>
            </a:br>
            <a:r>
              <a:rPr lang="nb-NO" sz="2000">
                <a:latin typeface="Roboto"/>
                <a:ea typeface="Roboto"/>
                <a:cs typeface="Roboto"/>
              </a:rPr>
              <a:t>- lagring av historikk</a:t>
            </a:r>
            <a:br>
              <a:rPr lang="nb-NO" sz="2000">
                <a:latin typeface="Roboto"/>
                <a:ea typeface="Roboto"/>
                <a:cs typeface="Roboto"/>
              </a:rPr>
            </a:br>
            <a:r>
              <a:rPr lang="nb-NO" sz="2000">
                <a:latin typeface="Roboto"/>
                <a:ea typeface="Roboto"/>
                <a:cs typeface="Roboto"/>
              </a:rPr>
              <a:t>- fordeles til rett person</a:t>
            </a:r>
            <a:endParaRPr lang="nb-NO"/>
          </a:p>
          <a:p>
            <a:pPr>
              <a:buFont typeface="Calibri" panose="020B0604020202020204" pitchFamily="34" charset="0"/>
              <a:buChar char="-"/>
            </a:pPr>
            <a:endParaRPr lang="nb-NO" sz="1600">
              <a:latin typeface="Roboto"/>
              <a:ea typeface="Roboto"/>
              <a:cs typeface="Roboto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nb-NO">
                <a:latin typeface="Roboto"/>
                <a:ea typeface="Roboto"/>
                <a:cs typeface="Roboto"/>
              </a:rPr>
              <a:t>Se etter driftsmeldinger</a:t>
            </a:r>
            <a:br>
              <a:rPr lang="nb-NO">
                <a:latin typeface="Roboto"/>
                <a:ea typeface="Roboto"/>
                <a:cs typeface="Roboto"/>
              </a:rPr>
            </a:br>
            <a:r>
              <a:rPr lang="nb-NO" sz="2000">
                <a:latin typeface="Roboto"/>
                <a:ea typeface="Roboto"/>
                <a:cs typeface="Roboto"/>
              </a:rPr>
              <a:t>- kan gi nyttig informasjon, som sparer tid</a:t>
            </a:r>
            <a:endParaRPr lang="nb-NO" sz="2400">
              <a:latin typeface="Roboto"/>
              <a:ea typeface="Roboto"/>
              <a:cs typeface="Roboto"/>
            </a:endParaRPr>
          </a:p>
          <a:p>
            <a:pPr marL="0" indent="0">
              <a:buNone/>
            </a:pPr>
            <a:endParaRPr lang="nb-NO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nb-NO" sz="24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Kundeportalen: </a:t>
            </a:r>
            <a:r>
              <a:rPr lang="nb-NO" sz="1600">
                <a:solidFill>
                  <a:srgbClr val="000000"/>
                </a:solidFill>
                <a:latin typeface="Roboto"/>
                <a:ea typeface="Roboto"/>
                <a:cs typeface="Roboto"/>
                <a:hlinkClick r:id="rId3"/>
              </a:rPr>
              <a:t>Oseberg Support</a:t>
            </a:r>
            <a:endParaRPr lang="nb-NO" sz="20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buFont typeface="Calibri" panose="020B0604020202020204" pitchFamily="34" charset="0"/>
              <a:buChar char="-"/>
            </a:pPr>
            <a:endParaRPr lang="nb-NO">
              <a:solidFill>
                <a:srgbClr val="FF0000"/>
              </a:solidFill>
            </a:endParaRPr>
          </a:p>
          <a:p>
            <a:pPr>
              <a:buFont typeface="Calibri" panose="020B0604020202020204" pitchFamily="34" charset="0"/>
              <a:buChar char="-"/>
            </a:pPr>
            <a:endParaRPr lang="nb-NO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7703296E-DFC9-C2ED-21D9-B386E4D882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99200" y="1529521"/>
            <a:ext cx="4892843" cy="396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12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0FF4F-4D96-2D4B-D139-FE5B99199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D228FD8-51BC-6C30-5F57-CDD40C57D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nb-NO"/>
              <a:t>Informasjon og tips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8F7B45F-6302-90D4-AEED-2BA3ADA72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2027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nb-NO"/>
          </a:p>
          <a:p>
            <a:r>
              <a:rPr lang="nb-NO" err="1"/>
              <a:t>Autobank</a:t>
            </a:r>
            <a:r>
              <a:rPr lang="nb-NO"/>
              <a:t> brukerveiledning</a:t>
            </a:r>
            <a:br>
              <a:rPr lang="nb-NO"/>
            </a:br>
            <a:r>
              <a:rPr lang="nb-NO">
                <a:hlinkClick r:id="rId3"/>
              </a:rPr>
              <a:t>Brukerdokumentasjon </a:t>
            </a:r>
            <a:r>
              <a:rPr lang="nb-NO" err="1">
                <a:hlinkClick r:id="rId3"/>
              </a:rPr>
              <a:t>Autobank</a:t>
            </a:r>
            <a:r>
              <a:rPr lang="nb-NO">
                <a:hlinkClick r:id="rId3"/>
              </a:rPr>
              <a:t> BC Online - Norsk - </a:t>
            </a:r>
            <a:r>
              <a:rPr lang="nb-NO" err="1">
                <a:hlinkClick r:id="rId3"/>
              </a:rPr>
              <a:t>Sumango</a:t>
            </a:r>
            <a:r>
              <a:rPr lang="nb-NO">
                <a:hlinkClick r:id="rId3"/>
              </a:rPr>
              <a:t> </a:t>
            </a:r>
            <a:r>
              <a:rPr lang="nb-NO" err="1">
                <a:hlinkClick r:id="rId3"/>
              </a:rPr>
              <a:t>Autobank</a:t>
            </a:r>
            <a:r>
              <a:rPr lang="nb-NO">
                <a:hlinkClick r:id="rId3"/>
              </a:rPr>
              <a:t> - </a:t>
            </a:r>
            <a:r>
              <a:rPr lang="nb-NO" err="1">
                <a:hlinkClick r:id="rId3"/>
              </a:rPr>
              <a:t>Confluence</a:t>
            </a:r>
            <a:endParaRPr lang="nb-NO"/>
          </a:p>
          <a:p>
            <a:endParaRPr lang="nb-NO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D835718-6EB2-D9DE-AC68-DC3D1398D37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2960" r="2960"/>
          <a:stretch/>
        </p:blipFill>
        <p:spPr>
          <a:xfrm>
            <a:off x="5032463" y="1649987"/>
            <a:ext cx="6172200" cy="403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89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6BADD23-04CB-17A2-32DA-C96767D50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52833"/>
            <a:ext cx="10515600" cy="20633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latin typeface="Roboto"/>
                <a:ea typeface="Roboto"/>
                <a:cs typeface="Roboto"/>
              </a:rPr>
              <a:t>800 selskaper</a:t>
            </a:r>
          </a:p>
          <a:p>
            <a:r>
              <a:rPr lang="nb-NO" dirty="0">
                <a:latin typeface="Roboto"/>
                <a:ea typeface="Roboto"/>
                <a:cs typeface="Roboto"/>
              </a:rPr>
              <a:t>9 land - </a:t>
            </a:r>
            <a:r>
              <a:rPr lang="en-US" sz="1600" dirty="0">
                <a:latin typeface="Roboto"/>
                <a:ea typeface="Roboto"/>
                <a:cs typeface="Roboto"/>
              </a:rPr>
              <a:t>Norge, Sverige, Danmark, Finland, Spania, </a:t>
            </a:r>
            <a:r>
              <a:rPr lang="en-US" sz="1600" dirty="0" err="1">
                <a:latin typeface="Roboto"/>
                <a:ea typeface="Roboto"/>
                <a:cs typeface="Roboto"/>
              </a:rPr>
              <a:t>Tyskland</a:t>
            </a:r>
            <a:r>
              <a:rPr lang="en-US" sz="1600" dirty="0">
                <a:latin typeface="Roboto"/>
                <a:ea typeface="Roboto"/>
                <a:cs typeface="Roboto"/>
              </a:rPr>
              <a:t>, Portugal, </a:t>
            </a:r>
            <a:r>
              <a:rPr lang="en-US" sz="1600" dirty="0" err="1">
                <a:latin typeface="Roboto"/>
                <a:ea typeface="Roboto"/>
                <a:cs typeface="Roboto"/>
              </a:rPr>
              <a:t>Storbritannia</a:t>
            </a:r>
            <a:r>
              <a:rPr lang="en-US" sz="1600" dirty="0">
                <a:latin typeface="Roboto"/>
                <a:ea typeface="Roboto"/>
                <a:cs typeface="Roboto"/>
              </a:rPr>
              <a:t> og USA</a:t>
            </a:r>
          </a:p>
          <a:p>
            <a:r>
              <a:rPr lang="nb-NO" dirty="0">
                <a:latin typeface="Roboto"/>
                <a:ea typeface="Roboto"/>
                <a:cs typeface="Roboto"/>
              </a:rPr>
              <a:t>Over 5000 kontoer med transaksjoner</a:t>
            </a:r>
          </a:p>
          <a:p>
            <a:r>
              <a:rPr lang="nb-NO" dirty="0">
                <a:latin typeface="Roboto"/>
                <a:ea typeface="Roboto"/>
                <a:cs typeface="Roboto"/>
              </a:rPr>
              <a:t>Nærmere 10 millioner transaksjoner per år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008DB8-2904-76D6-6ACC-CFA7D8040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642" y="346314"/>
            <a:ext cx="2745357" cy="9032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5DFD8C-EFE9-35CE-2070-0857A1DDC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993" y="1398019"/>
            <a:ext cx="60579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8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DF87CB2A-D2A2-C70C-D590-30E1011C5B56}"/>
              </a:ext>
            </a:extLst>
          </p:cNvPr>
          <p:cNvSpPr txBox="1"/>
          <p:nvPr/>
        </p:nvSpPr>
        <p:spPr>
          <a:xfrm>
            <a:off x="535578" y="450687"/>
            <a:ext cx="1128630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1"/>
              <a:t>Kladd – oversikt over hvem som gjør hva</a:t>
            </a:r>
          </a:p>
          <a:p>
            <a:r>
              <a:rPr lang="nb-NO"/>
              <a:t>Per punkt:</a:t>
            </a:r>
          </a:p>
          <a:p>
            <a:r>
              <a:rPr lang="nb-NO"/>
              <a:t>	- Hva gjør det</a:t>
            </a:r>
          </a:p>
          <a:p>
            <a:r>
              <a:rPr lang="nb-NO"/>
              <a:t>	- Hva er fordelen med det</a:t>
            </a:r>
          </a:p>
          <a:p>
            <a:endParaRPr lang="nb-NO"/>
          </a:p>
          <a:p>
            <a:r>
              <a:rPr lang="nb-NO"/>
              <a:t>2 Kundekontonummer - lagre på kundekortet og på linjenivå (LHA)</a:t>
            </a:r>
          </a:p>
          <a:p>
            <a:r>
              <a:rPr lang="nb-NO"/>
              <a:t>4 Tilbakebetaling til kunder (LHA)</a:t>
            </a:r>
          </a:p>
          <a:p>
            <a:r>
              <a:rPr lang="nb-NO"/>
              <a:t>8 </a:t>
            </a:r>
            <a:r>
              <a:rPr lang="nb-NO" err="1"/>
              <a:t>Omit</a:t>
            </a:r>
            <a:r>
              <a:rPr lang="nb-NO"/>
              <a:t> </a:t>
            </a:r>
            <a:r>
              <a:rPr lang="nb-NO" err="1"/>
              <a:t>with</a:t>
            </a:r>
            <a:r>
              <a:rPr lang="nb-NO"/>
              <a:t> </a:t>
            </a:r>
            <a:r>
              <a:rPr lang="nb-NO" err="1"/>
              <a:t>reminder</a:t>
            </a:r>
            <a:r>
              <a:rPr lang="nb-NO"/>
              <a:t> - går inn i utstedte purringer - sjekk evt. </a:t>
            </a:r>
            <a:r>
              <a:rPr lang="nb-NO" err="1"/>
              <a:t>Waterc</a:t>
            </a:r>
            <a:r>
              <a:rPr lang="nb-NO"/>
              <a:t> sak   (JCH) v2</a:t>
            </a:r>
          </a:p>
          <a:p>
            <a:r>
              <a:rPr lang="nb-NO"/>
              <a:t>6 </a:t>
            </a:r>
            <a:r>
              <a:rPr lang="nb-NO" err="1"/>
              <a:t>AutoBank</a:t>
            </a:r>
            <a:r>
              <a:rPr lang="nb-NO"/>
              <a:t> beløpsgrense, leverandør "Maks utbetaling" - må testes ordentlig (JCH)</a:t>
            </a:r>
          </a:p>
          <a:p>
            <a:r>
              <a:rPr lang="nb-NO"/>
              <a:t>10 Betalinger med EUR, varsling på EUR betaling når du har NOK som fra bankkonto hvis du har bankkonto i EUR  (Heidi, sjekk også om lager eget betalingskort per valutabankkonto? ) </a:t>
            </a:r>
          </a:p>
          <a:p>
            <a:r>
              <a:rPr lang="nb-NO"/>
              <a:t>12 Utlign kun på betalingsreferanse/KID  + utvidet funksjonalitet utligningsmetoder i v2 (JCH)</a:t>
            </a:r>
          </a:p>
          <a:p>
            <a:r>
              <a:rPr lang="nb-NO"/>
              <a:t>14 </a:t>
            </a:r>
            <a:r>
              <a:rPr lang="nb-NO" err="1"/>
              <a:t>Betaldato</a:t>
            </a:r>
            <a:r>
              <a:rPr lang="nb-NO"/>
              <a:t>, samt at betalingsdato står til dagens dato  (husk kommentar om kontantrabatt) (Heidi)</a:t>
            </a:r>
          </a:p>
          <a:p>
            <a:r>
              <a:rPr lang="nb-NO"/>
              <a:t>16 </a:t>
            </a:r>
            <a:r>
              <a:rPr lang="nb-NO" err="1"/>
              <a:t>Jobbkø</a:t>
            </a:r>
            <a:r>
              <a:rPr lang="nb-NO"/>
              <a:t> - hente og bokføre avregninger, hente innbetalinger (JCH)</a:t>
            </a:r>
          </a:p>
          <a:p>
            <a:r>
              <a:rPr lang="nb-NO"/>
              <a:t>18 Utelat i "</a:t>
            </a:r>
            <a:r>
              <a:rPr lang="nb-NO" err="1"/>
              <a:t>AutoBank</a:t>
            </a:r>
            <a:r>
              <a:rPr lang="nb-NO"/>
              <a:t>" leverandører og kunder på betalingsforslag (Heidi)</a:t>
            </a:r>
          </a:p>
          <a:p>
            <a:r>
              <a:rPr lang="nb-NO"/>
              <a:t>20 Mine bankkonti, gjennomgang av funksjonalitet  (Heidi)</a:t>
            </a:r>
          </a:p>
          <a:p>
            <a:endParaRPr lang="nb-NO"/>
          </a:p>
          <a:p>
            <a:r>
              <a:rPr lang="nb-NO"/>
              <a:t>Kommer</a:t>
            </a:r>
          </a:p>
          <a:p>
            <a:r>
              <a:rPr lang="nb-NO"/>
              <a:t>22 </a:t>
            </a:r>
            <a:r>
              <a:rPr lang="nb-NO" err="1"/>
              <a:t>AutobankHub</a:t>
            </a:r>
            <a:r>
              <a:rPr lang="nb-NO"/>
              <a:t> :  på tvers av selskaper</a:t>
            </a:r>
          </a:p>
          <a:p>
            <a:r>
              <a:rPr lang="nb-NO"/>
              <a:t>24 Samlebetaling utland oppsett i portal?</a:t>
            </a:r>
          </a:p>
        </p:txBody>
      </p:sp>
    </p:spTree>
    <p:extLst>
      <p:ext uri="{BB962C8B-B14F-4D97-AF65-F5344CB8AC3E}">
        <p14:creationId xmlns:p14="http://schemas.microsoft.com/office/powerpoint/2010/main" val="328051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7A4DA4-82DC-5749-AC29-5D95B2D69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Hvem er vi som jobber med </a:t>
            </a:r>
            <a:r>
              <a:rPr lang="nb-NO" err="1"/>
              <a:t>Autobank</a:t>
            </a:r>
            <a:endParaRPr lang="nb-NO"/>
          </a:p>
        </p:txBody>
      </p:sp>
      <p:pic>
        <p:nvPicPr>
          <p:cNvPr id="15" name="Plassholder for innhold 14">
            <a:extLst>
              <a:ext uri="{FF2B5EF4-FFF2-40B4-BE49-F238E27FC236}">
                <a16:creationId xmlns:a16="http://schemas.microsoft.com/office/drawing/2014/main" id="{342D69BC-5271-3D4B-D846-156686051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1780" y="1832778"/>
            <a:ext cx="1512026" cy="1560738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36689CB1-54A8-A242-9ED1-8B19BBD4B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913" y="1622974"/>
            <a:ext cx="1671181" cy="1733073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1EC78A10-6FF7-393E-02B6-77D0BFF2E1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803" y="1690688"/>
            <a:ext cx="1454451" cy="1668350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8FEFA17C-DF6C-2D7B-604D-DF7756C91A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9853" y="1658326"/>
            <a:ext cx="1689022" cy="1733073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51511FE1-F2B5-504B-9A8D-A96947A9FA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4108" y="1850016"/>
            <a:ext cx="1466942" cy="1526261"/>
          </a:xfrm>
          <a:prstGeom prst="rect">
            <a:avLst/>
          </a:prstGeom>
        </p:spPr>
      </p:pic>
      <p:sp>
        <p:nvSpPr>
          <p:cNvPr id="25" name="TekstSylinder 24">
            <a:extLst>
              <a:ext uri="{FF2B5EF4-FFF2-40B4-BE49-F238E27FC236}">
                <a16:creationId xmlns:a16="http://schemas.microsoft.com/office/drawing/2014/main" id="{867F0521-D027-63CF-BEDF-5368D4BC4B15}"/>
              </a:ext>
            </a:extLst>
          </p:cNvPr>
          <p:cNvSpPr txBox="1"/>
          <p:nvPr/>
        </p:nvSpPr>
        <p:spPr>
          <a:xfrm>
            <a:off x="838201" y="3591179"/>
            <a:ext cx="1027284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dirty="0"/>
              <a:t>June C Horntvedt	    Lisbeth Hauge	       Kathrine Børstad  	Øystein Aker	            Heidi Aasvik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87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D90AA-FD26-950C-7659-8B829CEA0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latin typeface="Roboto Slab"/>
                <a:ea typeface="Roboto Slab"/>
                <a:cs typeface="Roboto Slab"/>
              </a:rPr>
              <a:t>Tilbakebetaling til kunder </a:t>
            </a:r>
            <a:endParaRPr lang="nb-NO">
              <a:latin typeface="Roboto Slab"/>
              <a:ea typeface="Roboto Slab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B0495-B5BD-3D9A-5A9B-FCEE61929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2070"/>
            <a:ext cx="9160931" cy="31570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000">
                <a:latin typeface="Roboto"/>
                <a:ea typeface="Roboto"/>
                <a:cs typeface="Roboto"/>
              </a:rPr>
              <a:t>Utbetaling til kunder av kreditnotaer, dobbeltbetalinger eller for mye betalt</a:t>
            </a:r>
          </a:p>
          <a:p>
            <a:r>
              <a:rPr lang="nb-NO" sz="2000">
                <a:latin typeface="Roboto"/>
                <a:ea typeface="Roboto"/>
                <a:cs typeface="Roboto"/>
              </a:rPr>
              <a:t>Kan filtrere utvalget basert på flere kriterier</a:t>
            </a:r>
          </a:p>
          <a:p>
            <a:endParaRPr lang="en-US" sz="2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5E382A-EE68-70AF-1E75-DC25DB42F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65" y="2889614"/>
            <a:ext cx="8600722" cy="30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22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FB0C2-DC7F-596B-6650-1CEF18445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Roboto Slab"/>
                <a:ea typeface="Roboto Slab"/>
                <a:cs typeface="Roboto Slab"/>
              </a:rPr>
              <a:t>Lagre</a:t>
            </a:r>
            <a:r>
              <a:rPr lang="en-US">
                <a:latin typeface="Roboto Slab"/>
                <a:ea typeface="Roboto Slab"/>
                <a:cs typeface="Roboto Slab"/>
              </a:rPr>
              <a:t> </a:t>
            </a:r>
            <a:r>
              <a:rPr lang="en-US" err="1">
                <a:latin typeface="Roboto Slab"/>
                <a:ea typeface="Roboto Slab"/>
                <a:cs typeface="Roboto Slab"/>
              </a:rPr>
              <a:t>kunders</a:t>
            </a:r>
            <a:r>
              <a:rPr lang="en-US">
                <a:latin typeface="Roboto Slab"/>
                <a:ea typeface="Roboto Slab"/>
                <a:cs typeface="Roboto Slab"/>
              </a:rPr>
              <a:t> </a:t>
            </a:r>
            <a:r>
              <a:rPr lang="en-US" err="1">
                <a:latin typeface="Roboto Slab"/>
                <a:ea typeface="Roboto Slab"/>
                <a:cs typeface="Roboto Slab"/>
              </a:rPr>
              <a:t>kontonummer</a:t>
            </a:r>
            <a:r>
              <a:rPr lang="en-US">
                <a:latin typeface="Roboto Slab"/>
                <a:ea typeface="Roboto Slab"/>
                <a:cs typeface="Roboto Slab"/>
              </a:rPr>
              <a:t>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4CD94-6D5E-79EB-6D59-DDCC538ED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814"/>
            <a:ext cx="10515600" cy="32135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1800">
                <a:latin typeface="Aptos"/>
                <a:ea typeface="Roboto"/>
                <a:cs typeface="Roboto"/>
              </a:rPr>
              <a:t>Funksjonalitet for å lagre kontonummeret som innbetalingen kom fra</a:t>
            </a:r>
            <a:endParaRPr lang="en-US"/>
          </a:p>
          <a:p>
            <a:r>
              <a:rPr lang="nb-NO" sz="1800">
                <a:latin typeface="Aptos"/>
                <a:ea typeface="Roboto"/>
                <a:cs typeface="Roboto"/>
              </a:rPr>
              <a:t>Kundekontonummer - lagres på kundekortet og på linjenivå  (den bokførte innbetalingen)</a:t>
            </a:r>
          </a:p>
          <a:p>
            <a:endParaRPr lang="nb-NO" sz="1800">
              <a:latin typeface="Aptos"/>
              <a:ea typeface="Roboto"/>
              <a:cs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049915-7484-824D-B507-122CFE92A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92" y="2622432"/>
            <a:ext cx="9596034" cy="321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1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17A87D-EE1E-43A2-E9C4-CEDF8923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>
                <a:latin typeface="Roboto Slab"/>
                <a:ea typeface="Roboto Slab"/>
                <a:cs typeface="Roboto Slab"/>
              </a:rPr>
              <a:t>Utvidet mulighet tilbakebetaling kunder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904E39-56B7-9274-6B41-FDFE6D983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366127" cy="35380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>
                <a:latin typeface="Roboto"/>
                <a:ea typeface="Roboto"/>
                <a:cs typeface="Roboto"/>
              </a:rPr>
              <a:t>Nå er det mulig å gjøre filtrering  ved tilbakebetaling på bilagstype</a:t>
            </a:r>
            <a:endParaRPr lang="nb-NO"/>
          </a:p>
          <a:p>
            <a:r>
              <a:rPr lang="nb-NO">
                <a:latin typeface="Roboto"/>
                <a:ea typeface="Roboto"/>
                <a:cs typeface="Roboto"/>
              </a:rPr>
              <a:t>Det er også nå mulig å utelate kunder som er i et purreforløp </a:t>
            </a:r>
          </a:p>
          <a:p>
            <a:endParaRPr lang="nb-NO"/>
          </a:p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A70076-39FF-E7BA-AEDB-AA309B389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662500"/>
            <a:ext cx="6037178" cy="3931169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3D248F-5593-A323-D9B1-3B5906B64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04" y="1660191"/>
            <a:ext cx="10931692" cy="380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2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1C9854-B408-0755-1E56-E56C281E4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311" y="365125"/>
            <a:ext cx="10501489" cy="1015119"/>
          </a:xfrm>
        </p:spPr>
        <p:txBody>
          <a:bodyPr>
            <a:normAutofit fontScale="90000"/>
          </a:bodyPr>
          <a:lstStyle/>
          <a:p>
            <a:r>
              <a:rPr lang="nb-NO">
                <a:latin typeface="Roboto Slab"/>
                <a:ea typeface="Roboto Slab"/>
                <a:cs typeface="Roboto Slab"/>
              </a:rPr>
              <a:t>Leverandør med flere bankkontoer </a:t>
            </a:r>
            <a:br>
              <a:rPr lang="nb-NO"/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985A23F-C624-9334-0A04-4BFEE9A0B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899" y="1384032"/>
            <a:ext cx="9799242" cy="203189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nb-NO"/>
          </a:p>
          <a:p>
            <a:r>
              <a:rPr lang="nb-NO" sz="1600">
                <a:latin typeface="Roboto"/>
                <a:ea typeface="Roboto"/>
                <a:cs typeface="Roboto"/>
              </a:rPr>
              <a:t>Nyttig ved leverandører som har flere bankkontoer </a:t>
            </a:r>
          </a:p>
          <a:p>
            <a:r>
              <a:rPr lang="nb-NO" sz="1600" err="1">
                <a:latin typeface="Roboto"/>
                <a:ea typeface="Roboto"/>
                <a:cs typeface="Roboto"/>
              </a:rPr>
              <a:t>AutoBank</a:t>
            </a:r>
            <a:r>
              <a:rPr lang="nb-NO" sz="1600">
                <a:latin typeface="Roboto"/>
                <a:ea typeface="Roboto"/>
                <a:cs typeface="Roboto"/>
              </a:rPr>
              <a:t> henter rett bankkort ut fra valuta på faktura</a:t>
            </a:r>
          </a:p>
          <a:p>
            <a:r>
              <a:rPr lang="nb-NO" sz="1600">
                <a:latin typeface="Roboto"/>
                <a:ea typeface="Roboto"/>
                <a:cs typeface="Roboto"/>
              </a:rPr>
              <a:t>Kan overstyres ved å angi bankkonto på kjøpsdokument </a:t>
            </a:r>
          </a:p>
          <a:p>
            <a:pPr marL="0" indent="0">
              <a:buNone/>
            </a:pPr>
            <a:br>
              <a:rPr lang="nb-NO"/>
            </a:br>
            <a:endParaRPr lang="nb-NO">
              <a:solidFill>
                <a:srgbClr val="FF0000"/>
              </a:solidFill>
            </a:endParaRPr>
          </a:p>
          <a:p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6731D13-2180-BB60-3A15-CB01D6418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29" y="2913999"/>
            <a:ext cx="9950825" cy="2278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A4FBD8-557E-0B8A-36E5-491F809A5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757" y="0"/>
            <a:ext cx="10168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9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6FF7C3-9281-BF77-BBD1-8570BA3D7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Utlign kun på betalingsreferanse/KID v 2 (JHC)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26C30B-1A87-7767-B264-5A572A5B7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Utvidet funksjonalitet i v2</a:t>
            </a:r>
          </a:p>
        </p:txBody>
      </p:sp>
    </p:spTree>
    <p:extLst>
      <p:ext uri="{BB962C8B-B14F-4D97-AF65-F5344CB8AC3E}">
        <p14:creationId xmlns:p14="http://schemas.microsoft.com/office/powerpoint/2010/main" val="187925742"/>
      </p:ext>
    </p:extLst>
  </p:cSld>
  <p:clrMapOvr>
    <a:masterClrMapping/>
  </p:clrMapOvr>
</p:sld>
</file>

<file path=ppt/theme/theme1.xml><?xml version="1.0" encoding="utf-8"?>
<a:theme xmlns:a="http://schemas.openxmlformats.org/drawingml/2006/main" name="Oseberg 25 års logo">
  <a:themeElements>
    <a:clrScheme name="Oseberg Solutions malfarger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1E1656"/>
      </a:accent1>
      <a:accent2>
        <a:srgbClr val="A17700"/>
      </a:accent2>
      <a:accent3>
        <a:srgbClr val="C79900"/>
      </a:accent3>
      <a:accent4>
        <a:srgbClr val="FDC82F"/>
      </a:accent4>
      <a:accent5>
        <a:srgbClr val="1E9D8B"/>
      </a:accent5>
      <a:accent6>
        <a:srgbClr val="0098DB"/>
      </a:accent6>
      <a:hlink>
        <a:srgbClr val="0098DB"/>
      </a:hlink>
      <a:folHlink>
        <a:srgbClr val="004C6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4">
            <a:shade val="15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5_OS_Powerpoint mal.potx" id="{C91878A1-70EF-4140-BE35-F1239386EBC7}" vid="{D9091E47-4BDC-496B-AFEF-A4AC4045DF15}"/>
    </a:ext>
  </a:extLst>
</a:theme>
</file>

<file path=ppt/theme/theme2.xml><?xml version="1.0" encoding="utf-8"?>
<a:theme xmlns:a="http://schemas.openxmlformats.org/drawingml/2006/main" name="Oseberg standard">
  <a:themeElements>
    <a:clrScheme name="Oseberg Solutions malfarger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1E1656"/>
      </a:accent1>
      <a:accent2>
        <a:srgbClr val="A17700"/>
      </a:accent2>
      <a:accent3>
        <a:srgbClr val="C79900"/>
      </a:accent3>
      <a:accent4>
        <a:srgbClr val="FDC82F"/>
      </a:accent4>
      <a:accent5>
        <a:srgbClr val="1E9D8B"/>
      </a:accent5>
      <a:accent6>
        <a:srgbClr val="0098DB"/>
      </a:accent6>
      <a:hlink>
        <a:srgbClr val="0098DB"/>
      </a:hlink>
      <a:folHlink>
        <a:srgbClr val="004C6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5_OS_Powerpoint mal.potx" id="{C91878A1-70EF-4140-BE35-F1239386EBC7}" vid="{FE511F0D-C6E5-4A81-A5CD-24946BA5F73A}"/>
    </a:ext>
  </a:extLst>
</a:theme>
</file>

<file path=ppt/theme/theme3.xml><?xml version="1.0" encoding="utf-8"?>
<a:theme xmlns:a="http://schemas.openxmlformats.org/drawingml/2006/main" name="Egendefinert utforming">
  <a:themeElements>
    <a:clrScheme name="Oseberg Solutions malfarger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1E1656"/>
      </a:accent1>
      <a:accent2>
        <a:srgbClr val="A17700"/>
      </a:accent2>
      <a:accent3>
        <a:srgbClr val="C79900"/>
      </a:accent3>
      <a:accent4>
        <a:srgbClr val="FDC82F"/>
      </a:accent4>
      <a:accent5>
        <a:srgbClr val="1E9D8B"/>
      </a:accent5>
      <a:accent6>
        <a:srgbClr val="0098DB"/>
      </a:accent6>
      <a:hlink>
        <a:srgbClr val="0098DB"/>
      </a:hlink>
      <a:folHlink>
        <a:srgbClr val="004C6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5_OS_Powerpoint mal.potx" id="{C91878A1-70EF-4140-BE35-F1239386EBC7}" vid="{F0C39901-5090-4B20-8FAD-4939C141C0CC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dcecb2-312b-41ec-af63-9491fca5e41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337D5ED0889E94EA3AD470168DDF184" ma:contentTypeVersion="18" ma:contentTypeDescription="Opprett et nytt dokument." ma:contentTypeScope="" ma:versionID="fb45a29ce1b70c0bd7beb72c22c1b224">
  <xsd:schema xmlns:xsd="http://www.w3.org/2001/XMLSchema" xmlns:xs="http://www.w3.org/2001/XMLSchema" xmlns:p="http://schemas.microsoft.com/office/2006/metadata/properties" xmlns:ns2="82dcecb2-312b-41ec-af63-9491fca5e414" xmlns:ns3="c31a690c-fc37-4af3-92be-2a7ecb4627bd" targetNamespace="http://schemas.microsoft.com/office/2006/metadata/properties" ma:root="true" ma:fieldsID="bdf4ae53b7b5a324d514203cc3a680e3" ns2:_="" ns3:_="">
    <xsd:import namespace="82dcecb2-312b-41ec-af63-9491fca5e414"/>
    <xsd:import namespace="c31a690c-fc37-4af3-92be-2a7ecb4627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cecb2-312b-41ec-af63-9491fca5e4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88965d64-f665-42e4-a719-4cf4ca71ea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1a690c-fc37-4af3-92be-2a7ecb4627b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E7D6B5-68DB-4271-AE6B-1384BCF04AC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62fb94f-6af4-4d52-8fc8-0287a80e5c92"/>
    <ds:schemaRef ds:uri="http://purl.org/dc/terms/"/>
    <ds:schemaRef ds:uri="http://schemas.openxmlformats.org/package/2006/metadata/core-properties"/>
    <ds:schemaRef ds:uri="135d01c1-3416-45f5-a890-9584438fb8f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C27A6E-33E5-4356-B841-30310453BA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2F3C49-2BA2-4AAE-91B0-56536F4A946F}"/>
</file>

<file path=docProps/app.xml><?xml version="1.0" encoding="utf-8"?>
<Properties xmlns="http://schemas.openxmlformats.org/officeDocument/2006/extended-properties" xmlns:vt="http://schemas.openxmlformats.org/officeDocument/2006/docPropsVTypes">
  <Template>2025_OS_Powerpoint mal</Template>
  <TotalTime>2564</TotalTime>
  <Words>1371</Words>
  <Application>Microsoft Office PowerPoint</Application>
  <PresentationFormat>Widescreen</PresentationFormat>
  <Paragraphs>147</Paragraphs>
  <Slides>17</Slides>
  <Notes>15</Notes>
  <HiddenSlides>2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17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Courier New</vt:lpstr>
      <vt:lpstr>Roboto</vt:lpstr>
      <vt:lpstr>Roboto Light</vt:lpstr>
      <vt:lpstr>Roboto Slab</vt:lpstr>
      <vt:lpstr>Roboto Slab Light</vt:lpstr>
      <vt:lpstr>Oseberg 25 års logo</vt:lpstr>
      <vt:lpstr>Oseberg standard</vt:lpstr>
      <vt:lpstr>Egendefinert utforming</vt:lpstr>
      <vt:lpstr>Autobank - Webinar</vt:lpstr>
      <vt:lpstr>PowerPoint-presentasjon</vt:lpstr>
      <vt:lpstr>PowerPoint-presentasjon</vt:lpstr>
      <vt:lpstr>Hvem er vi som jobber med Autobank</vt:lpstr>
      <vt:lpstr>Tilbakebetaling til kunder </vt:lpstr>
      <vt:lpstr>Lagre kunders kontonummer </vt:lpstr>
      <vt:lpstr>Utvidet mulighet tilbakebetaling kunder</vt:lpstr>
      <vt:lpstr>Leverandør med flere bankkontoer  </vt:lpstr>
      <vt:lpstr>Utlign kun på betalingsreferanse/KID v 2 (JHC)</vt:lpstr>
      <vt:lpstr>Sette en fast betalingsdato </vt:lpstr>
      <vt:lpstr>Utelat leverandører i AutoBank </vt:lpstr>
      <vt:lpstr>Autobank beløpsgrenser</vt:lpstr>
      <vt:lpstr>Automatikk i AutoBank med jobbkøer</vt:lpstr>
      <vt:lpstr>Mine bankkonti oversikt</vt:lpstr>
      <vt:lpstr>Hva kommer videre?</vt:lpstr>
      <vt:lpstr>Informasjon og tips</vt:lpstr>
      <vt:lpstr>Informasjon og tips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Heidi Edith Aasvik</dc:creator>
  <cp:lastModifiedBy>Roger Nilsen</cp:lastModifiedBy>
  <cp:revision>17</cp:revision>
  <dcterms:created xsi:type="dcterms:W3CDTF">2025-09-23T07:38:11Z</dcterms:created>
  <dcterms:modified xsi:type="dcterms:W3CDTF">2025-10-24T08:54:43Z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0x0101004337D5ED0889E94EA3AD470168DDF184</vt:lpwstr>
  </property>
  <property fmtid="{D5CDD505-2E9C-101B-9397-08002B2CF9AE}" pid="3" name="MediaServiceImageTags">
    <vt:lpwstr/>
  </property>
</Properties>
</file>